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3" r:id="rId5"/>
    <p:sldMasterId id="2147483699" r:id="rId6"/>
    <p:sldMasterId id="2147483704" r:id="rId7"/>
  </p:sldMasterIdLst>
  <p:notesMasterIdLst>
    <p:notesMasterId r:id="rId15"/>
  </p:notesMasterIdLst>
  <p:sldIdLst>
    <p:sldId id="257" r:id="rId8"/>
    <p:sldId id="260" r:id="rId9"/>
    <p:sldId id="261" r:id="rId10"/>
    <p:sldId id="262" r:id="rId11"/>
    <p:sldId id="263" r:id="rId12"/>
    <p:sldId id="265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38C2B6F-426D-6043-8BA1-EB6EC6AA6BE1}">
          <p14:sldIdLst>
            <p14:sldId id="257"/>
            <p14:sldId id="260"/>
            <p14:sldId id="261"/>
            <p14:sldId id="262"/>
            <p14:sldId id="263"/>
            <p14:sldId id="265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144DF2-D00D-46B0-ACD9-D3F6056CF20F}" v="3" dt="2023-04-18T12:52:19.728"/>
    <p1510:client id="{D27B1EF7-F942-4C0D-91AC-DDB61212D825}" v="2" dt="2023-04-19T08:12:27.588"/>
    <p1510:client id="{CAAFCFAC-E7B5-4D44-BDF5-90045BD99F65}" v="17" dt="2023-04-19T07:47:45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8" autoAdjust="0"/>
    <p:restoredTop sz="96359" autoAdjust="0"/>
  </p:normalViewPr>
  <p:slideViewPr>
    <p:cSldViewPr>
      <p:cViewPr varScale="1">
        <p:scale>
          <a:sx n="60" d="100"/>
          <a:sy n="60" d="100"/>
        </p:scale>
        <p:origin x="108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9" d="100"/>
          <a:sy n="99" d="100"/>
        </p:scale>
        <p:origin x="420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69E2E-F8A2-49E2-97F2-41408FBFD2B3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1266D-1B47-4B5A-9738-C55163A0D0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45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sgul.ac.uk/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sgul.ac.uk/" TargetMode="Externa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957826F4-52AA-7FDF-8F60-95802FDF6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1"/>
          <a:stretch/>
        </p:blipFill>
        <p:spPr>
          <a:xfrm>
            <a:off x="6312024" y="2060848"/>
            <a:ext cx="5773376" cy="4788000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B710359E-1305-09B2-BBE9-15E59CEAF6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FBB5CF7-0FA4-3516-9900-F6B2FC701B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4283E9C-3BEE-BFA2-20AC-7D83BE744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2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541820-119C-6AF8-3B16-E1C230A25120}"/>
              </a:ext>
            </a:extLst>
          </p:cNvPr>
          <p:cNvSpPr>
            <a:spLocks/>
          </p:cNvSpPr>
          <p:nvPr userDrawn="1"/>
        </p:nvSpPr>
        <p:spPr>
          <a:xfrm>
            <a:off x="838200" y="1412875"/>
            <a:ext cx="5256213" cy="464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464" y="1773509"/>
            <a:ext cx="4464496" cy="3312370"/>
          </a:xfr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“Add quote or large text”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412875"/>
            <a:ext cx="5256213" cy="4646612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1464" y="5085879"/>
            <a:ext cx="4464496" cy="576063"/>
          </a:xfr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Picture 30" descr="Logo&#10;&#10;Description automatically generated with medium confidence">
            <a:extLst>
              <a:ext uri="{FF2B5EF4-FFF2-40B4-BE49-F238E27FC236}">
                <a16:creationId xmlns:a16="http://schemas.microsoft.com/office/drawing/2014/main" id="{CA628CFE-E012-6191-9F9B-DC21C89EA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8F6BCE15-EBAC-F34E-F143-656BC4D2C7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4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ACE3D44-3BAB-A745-57FD-293F8AA2756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9787" y="1412875"/>
            <a:ext cx="10512425" cy="4933950"/>
          </a:xfrm>
          <a:solidFill>
            <a:schemeClr val="tx2">
              <a:alpha val="2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03931A-CC39-A134-FD4F-99F81C61F3C3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C37564CD-171D-B0AB-D1D8-3382268AC6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AFBEE513-CB1D-E098-FF88-C3514114CD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2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5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9642" y="3864877"/>
            <a:ext cx="3384377" cy="2256250"/>
          </a:xfrm>
          <a:noFill/>
          <a:ln w="19050">
            <a:noFill/>
          </a:ln>
        </p:spPr>
        <p:txBody>
          <a:bodyPr lIns="180000" tIns="180000" rIns="180000" bIns="180000"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descriptive text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020ED231-F4E1-3E5E-0A74-DF8FD5F3522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37983" y="3864877"/>
            <a:ext cx="3384377" cy="2256251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15AE2AB-3DEB-8179-ECBC-F21076EB3B72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403811" y="3864877"/>
            <a:ext cx="3384377" cy="2256251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416" y="1426926"/>
            <a:ext cx="3384377" cy="2256251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403811" y="1413601"/>
            <a:ext cx="3384377" cy="2256251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6E0A027-D1EE-E14E-3AA2-F0E049E393A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978343" y="1413600"/>
            <a:ext cx="3384377" cy="2256251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2DA77A2F-833A-E259-6E7E-7121BC47E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75F3E7-9B38-B827-DADC-BEFDDFAB4582}"/>
              </a:ext>
            </a:extLst>
          </p:cNvPr>
          <p:cNvCxnSpPr/>
          <p:nvPr userDrawn="1"/>
        </p:nvCxnSpPr>
        <p:spPr>
          <a:xfrm>
            <a:off x="7978343" y="6083622"/>
            <a:ext cx="33738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4AE15-0350-51A0-D19D-79688B09AF9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7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788" y="1412874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423592" y="1412875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2DA77A2F-833A-E259-6E7E-7121BC47E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E7132-B1CC-D558-1E10-8EE1B79A61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789" y="335699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581F21F-C1B3-2D66-6F54-FFCF4D716B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3592" y="3361434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1139CDF-7AD2-49D1-5A64-70F54A9950B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029300" y="1412873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EB4545B-5EA4-1B4D-DDEE-447034440D1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13104" y="1412874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0AD74-8C8E-F396-883E-C411F9145A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29301" y="3356991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D8AFAAE-43D1-94B8-4F77-E39C48726A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13104" y="3361433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488BB225-093C-117A-4F13-580582682F6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218812" y="1412872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C3F92A1D-DE93-603D-DD6F-7FB70DDCDE92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8802616" y="1412873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BD1537-67CF-65DE-A50F-DFFBF15268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18813" y="335699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B06F49D-EEAF-B309-28CD-1152187564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2616" y="336143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9515841B-D4FD-FBE6-E4F2-651A224E3536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39788" y="3975570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17925B4-F48E-2CD1-A932-99B8BFD0F0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978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915828FF-7BB8-AF7E-5C23-B7B8AD30AF7D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2423592" y="3975570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AE888DE2-F46A-D090-BA04-9C386BED46BF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007396" y="3975571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4B24F28-87C4-6397-5932-9B92E2CB6E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23593" y="5919688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E6588E0-4869-F184-647B-FF639A3AC4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07396" y="592413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B8508731-B7CA-43A0-1F07-D1E86DA03DEF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5613104" y="3975569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0606AFFA-5C2A-E777-E4E6-229EC1FEBACD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7196908" y="3975570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7FF5EC1-850D-2D7E-3B00-2E7AAE128B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13105" y="5919687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DD9AC3A-9AF7-76E7-B075-74B5890583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690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0" name="Picture Placeholder 13">
            <a:extLst>
              <a:ext uri="{FF2B5EF4-FFF2-40B4-BE49-F238E27FC236}">
                <a16:creationId xmlns:a16="http://schemas.microsoft.com/office/drawing/2014/main" id="{8C0991D4-686F-D0CC-EA69-6F2E3CBF0511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802616" y="3975568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D13E90E-0ACA-C069-6CD3-D672919AF49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802617" y="5919686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A4EB0-0C0D-C68F-EE40-56359CEE0756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5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9A52C47-3B56-00CE-FDAA-F5CEC024CCE0}"/>
              </a:ext>
            </a:extLst>
          </p:cNvPr>
          <p:cNvSpPr txBox="1"/>
          <p:nvPr userDrawn="1"/>
        </p:nvSpPr>
        <p:spPr>
          <a:xfrm>
            <a:off x="3048712" y="4293096"/>
            <a:ext cx="6097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  <a:hlinkClick r:id="rId2"/>
              </a:rPr>
              <a:t>www.sgul.ac.uk</a:t>
            </a: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St George's, University of London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Cranmer Terrace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London SW17 0RE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1ECA77-C4FB-F7F8-FF9B-B8C86E43A6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9" y="1416566"/>
            <a:ext cx="2684122" cy="24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7826F4-52AA-7FDF-8F60-95802FDF6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 b="4755"/>
          <a:stretch/>
        </p:blipFill>
        <p:spPr>
          <a:xfrm>
            <a:off x="6312024" y="2060848"/>
            <a:ext cx="5773376" cy="47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0359E-1305-09B2-BBE9-15E59CEAF6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5"/>
            <a:ext cx="2676149" cy="159294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FBB5CF7-0FA4-3516-9900-F6B2FC701B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tx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4283E9C-3BEE-BFA2-20AC-7D83BE744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tx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0A004-04D1-F83B-2674-CB489C2255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5"/>
            <a:ext cx="2676149" cy="1592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0B4A42-8A60-2840-74D1-DA967E2FE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5471" r="-22729" b="17379"/>
          <a:stretch/>
        </p:blipFill>
        <p:spPr>
          <a:xfrm>
            <a:off x="0" y="4320000"/>
            <a:ext cx="3564000" cy="252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1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custom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D4DA4-B788-322A-1F0B-6A6AAD4CEE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2676149" y="0"/>
            <a:ext cx="9515851" cy="6858000"/>
          </a:xfr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full page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6AFD4-6ACB-65A7-C3DF-1CA82C279F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5"/>
            <a:ext cx="2676149" cy="1592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52685D-211C-681F-9347-451E3A5A9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5471" r="-22729" b="17379"/>
          <a:stretch/>
        </p:blipFill>
        <p:spPr>
          <a:xfrm>
            <a:off x="0" y="4320000"/>
            <a:ext cx="3564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EEBAC1-EAB2-DD2F-1EF3-5E7E536BC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2" b="7062"/>
          <a:stretch/>
        </p:blipFill>
        <p:spPr>
          <a:xfrm>
            <a:off x="288000" y="0"/>
            <a:ext cx="8736592" cy="6876000"/>
          </a:xfrm>
          <a:prstGeom prst="rect">
            <a:avLst/>
          </a:prstGeom>
        </p:spPr>
      </p:pic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44F02226-C599-B044-9065-347F907CCE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BDCDB51-60DF-350B-C9A5-BBC662A26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4447" y="2750762"/>
            <a:ext cx="3563109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52A561-6F37-AC88-74E1-2504740C8D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4583" y="3860800"/>
            <a:ext cx="2622834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0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030A004-04D1-F83B-2674-CB489C2255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7A0B4A42-8A60-2840-74D1-DA967E2FE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t="-5" r="-29585" b="22503"/>
          <a:stretch/>
        </p:blipFill>
        <p:spPr>
          <a:xfrm>
            <a:off x="0" y="4365384"/>
            <a:ext cx="3564000" cy="252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8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1E93-838E-40AD-B703-A83B08A1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12875"/>
            <a:ext cx="10515600" cy="4933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A99987-48DD-969D-8BE5-E228C95817F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321995E-E38E-A8C8-20FA-E8C2853C7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2EE932D-1452-89DE-C10D-E2DC734909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A4EFC-C096-98AD-A7B8-846132CD7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4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908720"/>
            <a:ext cx="12191999" cy="594927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insert full page image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3061" y="5761710"/>
            <a:ext cx="4285876" cy="585115"/>
          </a:xfrm>
          <a:solidFill>
            <a:schemeClr val="accent1"/>
          </a:solidFill>
        </p:spPr>
        <p:txBody>
          <a:bodyPr lIns="180000" tIns="180000" rIns="180000" bIns="180000" anchor="ctr" anchorCtr="0">
            <a:sp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 about image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88146-3BBB-F781-B682-4242475500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78E52-3D0F-4C68-D5DA-4203A1FCF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3EEBAC-8911-2D99-BD24-06ED7296F4DA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E2C64E2-C56A-5FB1-5A86-7B7BA3DF5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C1068C2-6E54-0838-AAB7-D5652B32B14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9788" y="1412875"/>
            <a:ext cx="10512425" cy="4933950"/>
          </a:xfrm>
          <a:solidFill>
            <a:schemeClr val="accent1">
              <a:alpha val="22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to insert full page video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C5A2D-6711-DEDA-C447-92A6B5D2E6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793627-79E4-0457-EB94-72C3B3DD77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984A25-83A9-80BA-CA11-64B9B5FD1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12875"/>
            <a:ext cx="5181600" cy="4933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EB9CF8C-8E7C-3229-7D5A-2679D7D76C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7438" y="1412875"/>
            <a:ext cx="5181600" cy="493395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930BE9-279A-C473-B3C2-B77BD579751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DFA91F8-3879-A4D2-57D3-98CB7BD1A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1578997-0156-331A-F601-F6D36AA06B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3C9AEC-C790-B768-B01B-F400CA013B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ide by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BABB3-2C8E-4B90-9450-D40ECFFB9D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12874"/>
            <a:ext cx="5181600" cy="493395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D1329-9EF7-40CF-8906-97FCAA8DD5C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9298" y="1412875"/>
            <a:ext cx="5181600" cy="493395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46FC3D-9B8B-AE69-4ED3-CAE637AA05D4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15C52681-A01F-1CAC-AF79-C03871A0E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275D351-2190-5D75-EC72-7BA8D65AE1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B6209-07E7-16A7-182C-9A095379AF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541820-119C-6AF8-3B16-E1C230A25120}"/>
              </a:ext>
            </a:extLst>
          </p:cNvPr>
          <p:cNvSpPr>
            <a:spLocks/>
          </p:cNvSpPr>
          <p:nvPr userDrawn="1"/>
        </p:nvSpPr>
        <p:spPr>
          <a:xfrm>
            <a:off x="838200" y="1412875"/>
            <a:ext cx="5256213" cy="464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464" y="1773509"/>
            <a:ext cx="4464496" cy="3312370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“Add quote or large text”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412875"/>
            <a:ext cx="5256213" cy="4646612"/>
          </a:xfrm>
          <a:solidFill>
            <a:schemeClr val="accent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1464" y="5085879"/>
            <a:ext cx="4464496" cy="57606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8F6BCE15-EBAC-F34E-F143-656BC4D2C7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EC22D2-C993-DCC0-9066-0B974DCA5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7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ACE3D44-3BAB-A745-57FD-293F8AA2756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9787" y="1412875"/>
            <a:ext cx="10512425" cy="493395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03931A-CC39-A134-FD4F-99F81C61F3C3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AFBEE513-CB1D-E098-FF88-C3514114CD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7F8E8-81B1-70E1-0059-AA46C489A4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2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9642" y="3864877"/>
            <a:ext cx="3384377" cy="2256250"/>
          </a:xfrm>
          <a:noFill/>
          <a:ln w="19050">
            <a:noFill/>
          </a:ln>
        </p:spPr>
        <p:txBody>
          <a:bodyPr lIns="180000" tIns="180000" rIns="180000" bIns="180000"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descriptive text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020ED231-F4E1-3E5E-0A74-DF8FD5F3522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37983" y="3864877"/>
            <a:ext cx="3384377" cy="2256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15AE2AB-3DEB-8179-ECBC-F21076EB3B72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403811" y="3864877"/>
            <a:ext cx="3384377" cy="2256251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416" y="1426926"/>
            <a:ext cx="3384377" cy="2256251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403811" y="1413601"/>
            <a:ext cx="3384377" cy="2256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6E0A027-D1EE-E14E-3AA2-F0E049E393A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978343" y="1413600"/>
            <a:ext cx="3384377" cy="2256251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75F3E7-9B38-B827-DADC-BEFDDFAB4582}"/>
              </a:ext>
            </a:extLst>
          </p:cNvPr>
          <p:cNvCxnSpPr/>
          <p:nvPr userDrawn="1"/>
        </p:nvCxnSpPr>
        <p:spPr>
          <a:xfrm>
            <a:off x="7978343" y="6083622"/>
            <a:ext cx="33738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4AE15-0350-51A0-D19D-79688B09AF9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F2497-7EC0-39F9-8EC3-1745F26487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788" y="1412874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423592" y="1412875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DA77A2F-833A-E259-6E7E-7121BC47E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E7132-B1CC-D558-1E10-8EE1B79A61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789" y="335699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581F21F-C1B3-2D66-6F54-FFCF4D716B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3592" y="3361434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1139CDF-7AD2-49D1-5A64-70F54A9950B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029300" y="1412873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EB4545B-5EA4-1B4D-DDEE-447034440D1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13104" y="1412874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0AD74-8C8E-F396-883E-C411F9145A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29301" y="3356991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D8AFAAE-43D1-94B8-4F77-E39C48726A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13104" y="3361433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488BB225-093C-117A-4F13-580582682F6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218812" y="1412872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C3F92A1D-DE93-603D-DD6F-7FB70DDCDE92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8802616" y="1412873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BD1537-67CF-65DE-A50F-DFFBF15268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18813" y="335699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B06F49D-EEAF-B309-28CD-1152187564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2616" y="336143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9515841B-D4FD-FBE6-E4F2-651A224E3536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39788" y="3975570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17925B4-F48E-2CD1-A932-99B8BFD0F0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978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915828FF-7BB8-AF7E-5C23-B7B8AD30AF7D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2423592" y="3975570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AE888DE2-F46A-D090-BA04-9C386BED46BF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007396" y="3975571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4B24F28-87C4-6397-5932-9B92E2CB6E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23593" y="5919688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E6588E0-4869-F184-647B-FF639A3AC4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07396" y="592413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B8508731-B7CA-43A0-1F07-D1E86DA03DEF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5613104" y="3975569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0606AFFA-5C2A-E777-E4E6-229EC1FEBACD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7196908" y="3975570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7FF5EC1-850D-2D7E-3B00-2E7AAE128B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13105" y="5919687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DD9AC3A-9AF7-76E7-B075-74B5890583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690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0" name="Picture Placeholder 13">
            <a:extLst>
              <a:ext uri="{FF2B5EF4-FFF2-40B4-BE49-F238E27FC236}">
                <a16:creationId xmlns:a16="http://schemas.microsoft.com/office/drawing/2014/main" id="{8C0991D4-686F-D0CC-EA69-6F2E3CBF0511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802616" y="3975568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D13E90E-0ACA-C069-6CD3-D672919AF49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802617" y="5919686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A4EB0-0C0D-C68F-EE40-56359CEE0756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06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custom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D4DA4-B788-322A-1F0B-6A6AAD4CEE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2676149" y="0"/>
            <a:ext cx="9515851" cy="6858000"/>
          </a:xfrm>
          <a:noFill/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full page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030A004-04D1-F83B-2674-CB489C2255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F17C9CFF-7EEF-978C-92D5-ED2F5E540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t="-5" r="-29585" b="22503"/>
          <a:stretch/>
        </p:blipFill>
        <p:spPr>
          <a:xfrm>
            <a:off x="0" y="4365384"/>
            <a:ext cx="3564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9A52C47-3B56-00CE-FDAA-F5CEC024CCE0}"/>
              </a:ext>
            </a:extLst>
          </p:cNvPr>
          <p:cNvSpPr txBox="1"/>
          <p:nvPr userDrawn="1"/>
        </p:nvSpPr>
        <p:spPr>
          <a:xfrm>
            <a:off x="3048712" y="4293096"/>
            <a:ext cx="6097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chemeClr val="accent1"/>
                </a:solidFill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www.sgul.ac.uk</a:t>
            </a:r>
            <a:endParaRPr lang="en-GB" sz="1600" b="0" i="0" dirty="0">
              <a:solidFill>
                <a:schemeClr val="accent1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St George's, University of London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Cranmer Terrace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London SW17 0RE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ECA77-C4FB-F7F8-FF9B-B8C86E43A6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939" y="1422159"/>
            <a:ext cx="2684122" cy="241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5EEBAC1-EAB2-DD2F-1EF3-5E7E536BC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6959"/>
          <a:stretch/>
        </p:blipFill>
        <p:spPr>
          <a:xfrm>
            <a:off x="551384" y="0"/>
            <a:ext cx="8736592" cy="6876000"/>
          </a:xfrm>
          <a:prstGeom prst="rect">
            <a:avLst/>
          </a:prstGeom>
        </p:spPr>
      </p:pic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44F02226-C599-B044-9065-347F907CCE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BDCDB51-60DF-350B-C9A5-BBC662A26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4447" y="2750762"/>
            <a:ext cx="3563109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52A561-6F37-AC88-74E1-2504740C8D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4583" y="3860800"/>
            <a:ext cx="2622834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0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1E93-838E-40AD-B703-A83B08A1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12875"/>
            <a:ext cx="10515600" cy="4933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A99987-48DD-969D-8BE5-E228C95817F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Picture 27" descr="Logo&#10;&#10;Description automatically generated with medium confidence">
            <a:extLst>
              <a:ext uri="{FF2B5EF4-FFF2-40B4-BE49-F238E27FC236}">
                <a16:creationId xmlns:a16="http://schemas.microsoft.com/office/drawing/2014/main" id="{3BA5F1A4-FDDB-1480-11A5-4C9B152335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321995E-E38E-A8C8-20FA-E8C2853C7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2EE932D-1452-89DE-C10D-E2DC734909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4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908720"/>
            <a:ext cx="12191999" cy="594927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insert full page image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3061" y="5761710"/>
            <a:ext cx="4285876" cy="585115"/>
          </a:xfrm>
          <a:solidFill>
            <a:schemeClr val="tx2"/>
          </a:solidFill>
        </p:spPr>
        <p:txBody>
          <a:bodyPr lIns="180000" tIns="180000" rIns="180000" bIns="180000" anchor="ctr" anchorCtr="0">
            <a:sp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 about image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Picture 30" descr="Logo&#10;&#10;Description automatically generated with medium confidence">
            <a:extLst>
              <a:ext uri="{FF2B5EF4-FFF2-40B4-BE49-F238E27FC236}">
                <a16:creationId xmlns:a16="http://schemas.microsoft.com/office/drawing/2014/main" id="{CA628CFE-E012-6191-9F9B-DC21C89EA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88146-3BBB-F781-B682-4242475500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2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3EEBAC-8911-2D99-BD24-06ED7296F4DA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6AF66508-B74C-D615-08E5-33FB471C3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E2C64E2-C56A-5FB1-5A86-7B7BA3DF5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C1068C2-6E54-0838-AAB7-D5652B32B14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9788" y="1412875"/>
            <a:ext cx="10512425" cy="4933950"/>
          </a:xfrm>
          <a:solidFill>
            <a:schemeClr val="tx2">
              <a:alpha val="22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to insert full page video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C5A2D-6711-DEDA-C447-92A6B5D2E6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984A25-83A9-80BA-CA11-64B9B5FD1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12875"/>
            <a:ext cx="5181600" cy="4933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EB9CF8C-8E7C-3229-7D5A-2679D7D76C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7438" y="1412875"/>
            <a:ext cx="5181600" cy="49339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930BE9-279A-C473-B3C2-B77BD579751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0194F790-8FD3-2E54-7905-72B3FF449C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DFA91F8-3879-A4D2-57D3-98CB7BD1A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1578997-0156-331A-F601-F6D36AA06B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1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ide by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BABB3-2C8E-4B90-9450-D40ECFFB9D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12874"/>
            <a:ext cx="5181600" cy="4933951"/>
          </a:xfrm>
          <a:prstGeom prst="rect">
            <a:avLst/>
          </a:prstGeom>
          <a:solidFill>
            <a:schemeClr val="tx2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D1329-9EF7-40CF-8906-97FCAA8DD5C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9298" y="1412875"/>
            <a:ext cx="5181600" cy="4933950"/>
          </a:xfrm>
          <a:prstGeom prst="rect">
            <a:avLst/>
          </a:prstGeom>
          <a:solidFill>
            <a:schemeClr val="tx2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46FC3D-9B8B-AE69-4ED3-CAE637AA05D4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19833ED2-252B-32D5-69ED-D1C33C9BBB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15C52681-A01F-1CAC-AF79-C03871A0E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275D351-2190-5D75-EC72-7BA8D65AE1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3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jon</a:t>
            </a:r>
            <a:endParaRPr lang="en-GB" dirty="0"/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08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22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jon</a:t>
            </a:r>
            <a:endParaRPr lang="en-GB" dirty="0"/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97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676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gul.ac.uk/about/strategic-vision-2030" TargetMode="Externa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7CD7-B419-80FF-16A3-EAA45714E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927" y="2446064"/>
            <a:ext cx="9240946" cy="1545959"/>
          </a:xfrm>
        </p:spPr>
        <p:txBody>
          <a:bodyPr/>
          <a:lstStyle/>
          <a:p>
            <a:r>
              <a:rPr lang="en-US" dirty="0"/>
              <a:t>Education Scholarship &amp; Inquiry </a:t>
            </a:r>
            <a:br>
              <a:rPr lang="en-US" dirty="0"/>
            </a:br>
            <a:r>
              <a:rPr lang="en-US" dirty="0"/>
              <a:t>Community (ESIC)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59BCA-0772-84F6-4BA6-69C8501D8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4137" y="4509120"/>
            <a:ext cx="3645550" cy="480131"/>
          </a:xfrm>
        </p:spPr>
        <p:txBody>
          <a:bodyPr/>
          <a:lstStyle/>
          <a:p>
            <a:r>
              <a:rPr lang="en-US" dirty="0"/>
              <a:t>Launch event 19/4/23</a:t>
            </a:r>
          </a:p>
        </p:txBody>
      </p:sp>
    </p:spTree>
    <p:extLst>
      <p:ext uri="{BB962C8B-B14F-4D97-AF65-F5344CB8AC3E}">
        <p14:creationId xmlns:p14="http://schemas.microsoft.com/office/powerpoint/2010/main" val="17751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2E55823-29A5-46DF-3AE7-112886ADC2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560546"/>
              </p:ext>
            </p:extLst>
          </p:nvPr>
        </p:nvGraphicFramePr>
        <p:xfrm>
          <a:off x="839788" y="1412875"/>
          <a:ext cx="10515600" cy="4527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876">
                  <a:extLst>
                    <a:ext uri="{9D8B030D-6E8A-4147-A177-3AD203B41FA5}">
                      <a16:colId xmlns:a16="http://schemas.microsoft.com/office/drawing/2014/main" val="3638975128"/>
                    </a:ext>
                  </a:extLst>
                </a:gridCol>
                <a:gridCol w="8283724">
                  <a:extLst>
                    <a:ext uri="{9D8B030D-6E8A-4147-A177-3AD203B41FA5}">
                      <a16:colId xmlns:a16="http://schemas.microsoft.com/office/drawing/2014/main" val="1672371194"/>
                    </a:ext>
                  </a:extLst>
                </a:gridCol>
              </a:tblGrid>
              <a:tr h="503957">
                <a:tc>
                  <a:txBody>
                    <a:bodyPr/>
                    <a:lstStyle/>
                    <a:p>
                      <a:r>
                        <a:rPr lang="en-GB" sz="24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813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11.30 -11.45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Welcome – tea/coffee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293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11.45 -12.00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Introduction to the ESIC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798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/>
                        <a:t>12.00 </a:t>
                      </a:r>
                      <a:r>
                        <a:rPr lang="en-GB" sz="2400" dirty="0"/>
                        <a:t>– 12.55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“Thinking Methodologically: Ways of seeing and ways of knowing”</a:t>
                      </a:r>
                    </a:p>
                    <a:p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Thushari Welikala: </a:t>
                      </a:r>
                      <a:r>
                        <a:rPr lang="en-GB" sz="2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Thinking Methodologically: Ways of seeing: examples from higher education</a:t>
                      </a:r>
                      <a:endParaRPr lang="en-GB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John Hammond: </a:t>
                      </a:r>
                      <a:r>
                        <a:rPr lang="en-GB" sz="2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Thinking Methodologically: Ways of knowing: examples from healthcare education</a:t>
                      </a: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27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12.55- 13.30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Lunch and networking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31902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2487C-75D7-0460-644D-7F97327A58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Plan for today</a:t>
            </a:r>
          </a:p>
        </p:txBody>
      </p:sp>
    </p:spTree>
    <p:extLst>
      <p:ext uri="{BB962C8B-B14F-4D97-AF65-F5344CB8AC3E}">
        <p14:creationId xmlns:p14="http://schemas.microsoft.com/office/powerpoint/2010/main" val="8974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E1A922-B606-DF6D-EEC6-B31D37B6B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484" y="1392773"/>
            <a:ext cx="10515600" cy="493395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Staff inquiries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6A131-0B2A-F91E-2F0E-2B1EBE36F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How has ESIC come about?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312E233-BF69-9606-32CE-2097C4BB7C1D}"/>
              </a:ext>
            </a:extLst>
          </p:cNvPr>
          <p:cNvSpPr/>
          <p:nvPr/>
        </p:nvSpPr>
        <p:spPr>
          <a:xfrm>
            <a:off x="7896200" y="2348880"/>
            <a:ext cx="3384376" cy="11167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have an idea but don’t know how to take it forward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12E79DF-854C-908D-869F-07E74D9085E6}"/>
              </a:ext>
            </a:extLst>
          </p:cNvPr>
          <p:cNvSpPr/>
          <p:nvPr/>
        </p:nvSpPr>
        <p:spPr>
          <a:xfrm>
            <a:off x="479376" y="2708920"/>
            <a:ext cx="3384376" cy="1116704"/>
          </a:xfrm>
          <a:prstGeom prst="wedgeEllipseCallout">
            <a:avLst>
              <a:gd name="adj1" fmla="val 27124"/>
              <a:gd name="adj2" fmla="val 816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have all this data but I am not sure what to do with it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A7011BAA-4792-727F-C525-921170798419}"/>
              </a:ext>
            </a:extLst>
          </p:cNvPr>
          <p:cNvSpPr/>
          <p:nvPr/>
        </p:nvSpPr>
        <p:spPr>
          <a:xfrm>
            <a:off x="4136750" y="1302883"/>
            <a:ext cx="3486452" cy="1695370"/>
          </a:xfrm>
          <a:prstGeom prst="wedgeEllipseCallout">
            <a:avLst>
              <a:gd name="adj1" fmla="val -27585"/>
              <a:gd name="adj2" fmla="val 622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have done this amazing project and don’t know how to write it up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71F5A28-799C-77B3-6516-39EE79CD808F}"/>
              </a:ext>
            </a:extLst>
          </p:cNvPr>
          <p:cNvSpPr/>
          <p:nvPr/>
        </p:nvSpPr>
        <p:spPr>
          <a:xfrm>
            <a:off x="2711624" y="4532315"/>
            <a:ext cx="3672408" cy="1385723"/>
          </a:xfrm>
          <a:prstGeom prst="wedgeEllipseCallout">
            <a:avLst>
              <a:gd name="adj1" fmla="val 21801"/>
              <a:gd name="adj2" fmla="val 713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am really interested in education and research but don’t know where to start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7FA7DF9-1C49-1D3E-6597-43D14107EBF6}"/>
              </a:ext>
            </a:extLst>
          </p:cNvPr>
          <p:cNvSpPr/>
          <p:nvPr/>
        </p:nvSpPr>
        <p:spPr>
          <a:xfrm>
            <a:off x="6766852" y="3982554"/>
            <a:ext cx="3672408" cy="1385723"/>
          </a:xfrm>
          <a:prstGeom prst="wedgeEllipseCallout">
            <a:avLst>
              <a:gd name="adj1" fmla="val 21801"/>
              <a:gd name="adj2" fmla="val 713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have evaluated our work, but don’t know which journal to publish in</a:t>
            </a:r>
          </a:p>
        </p:txBody>
      </p:sp>
    </p:spTree>
    <p:extLst>
      <p:ext uri="{BB962C8B-B14F-4D97-AF65-F5344CB8AC3E}">
        <p14:creationId xmlns:p14="http://schemas.microsoft.com/office/powerpoint/2010/main" val="210614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0A732-AF74-A4FE-66D8-65DA6182C3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What is already at St Georges?</a:t>
            </a:r>
          </a:p>
        </p:txBody>
      </p:sp>
      <p:pic>
        <p:nvPicPr>
          <p:cNvPr id="1030" name="Picture 6" descr="An illustration of a brain and a lightbulb.">
            <a:extLst>
              <a:ext uri="{FF2B5EF4-FFF2-40B4-BE49-F238E27FC236}">
                <a16:creationId xmlns:a16="http://schemas.microsoft.com/office/drawing/2014/main" id="{87CDF41D-32C7-C612-7714-AC99621AE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124744"/>
            <a:ext cx="38100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F3500-7EEC-4738-8036-EA112A01EF28}"/>
              </a:ext>
            </a:extLst>
          </p:cNvPr>
          <p:cNvSpPr txBox="1"/>
          <p:nvPr/>
        </p:nvSpPr>
        <p:spPr>
          <a:xfrm>
            <a:off x="8040216" y="119675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Education Ideas Hub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FE341B-ECED-EB6D-1A69-149D86777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4" t="8030" r="52837" b="59645"/>
          <a:stretch/>
        </p:blipFill>
        <p:spPr>
          <a:xfrm>
            <a:off x="191344" y="980728"/>
            <a:ext cx="4032448" cy="2219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ACDB6-73B4-60D6-4D90-45BE5DBED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25" t="14753" r="37333" b="6914"/>
          <a:stretch/>
        </p:blipFill>
        <p:spPr>
          <a:xfrm>
            <a:off x="1847528" y="2885106"/>
            <a:ext cx="2736304" cy="29742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17D366-252C-9447-F98F-49E29A8FA7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63" t="46663" r="41469" b="24800"/>
          <a:stretch/>
        </p:blipFill>
        <p:spPr>
          <a:xfrm>
            <a:off x="5089024" y="1099964"/>
            <a:ext cx="2088232" cy="2987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F5B1A3-53F5-E517-DD0D-FABD0BE3A1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37" t="16039" r="36875" b="55250"/>
          <a:stretch/>
        </p:blipFill>
        <p:spPr>
          <a:xfrm>
            <a:off x="7896200" y="3890352"/>
            <a:ext cx="3312368" cy="19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7F05D5-79F8-5A8A-B9C2-C4E767A3B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community is for </a:t>
            </a:r>
            <a:r>
              <a:rPr lang="en-GB" sz="26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staff involved in education and supporting learning </a:t>
            </a:r>
            <a:r>
              <a:rPr lang="en-GB" sz="2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those </a:t>
            </a:r>
            <a:r>
              <a:rPr lang="en-GB" sz="26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already engaged in educational scholarship and those who may be new to the field.</a:t>
            </a:r>
            <a:endParaRPr lang="en-GB" sz="2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evelop a community of peers interested in educational scholarship at St George’s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facilitate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the ambitions set out in the </a:t>
            </a:r>
            <a:r>
              <a:rPr lang="en-GB" sz="24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SGUL Strategic Vision 2030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provide an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informal, collaborative forum to critically engage with the practice of teaching and/supporting learning and share scholarly thinking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design and plan specific educational evaluation and research by helping understand ways of developing scholarly thinking into systematic, purposeful action through educational research/projects and other scholarly work.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foster interdisciplinary work</a:t>
            </a:r>
            <a:endParaRPr lang="en-GB" sz="2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3F5FB-8B7C-2C3A-A0A8-65A7A5E109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ESIC principles</a:t>
            </a:r>
          </a:p>
        </p:txBody>
      </p:sp>
    </p:spTree>
    <p:extLst>
      <p:ext uri="{BB962C8B-B14F-4D97-AF65-F5344CB8AC3E}">
        <p14:creationId xmlns:p14="http://schemas.microsoft.com/office/powerpoint/2010/main" val="9678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AED3A5-9CF2-D48D-A960-59633B59B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every two months</a:t>
            </a:r>
          </a:p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 good practice and insights from scholarly work at St George’s and beyond</a:t>
            </a:r>
          </a:p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 of educational research work in progress </a:t>
            </a:r>
          </a:p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 and co-designing educational projects </a:t>
            </a: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seeking funding opportunities (internal &amp; external) and how to apply</a:t>
            </a: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iscussions about how to disseminate work</a:t>
            </a:r>
          </a:p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we want it to be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 and based on the 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community’s needs.</a:t>
            </a:r>
          </a:p>
          <a:p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FBCB1-76F3-6F5D-E34A-F379BAFF95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Preliminary organisation</a:t>
            </a:r>
          </a:p>
        </p:txBody>
      </p:sp>
    </p:spTree>
    <p:extLst>
      <p:ext uri="{BB962C8B-B14F-4D97-AF65-F5344CB8AC3E}">
        <p14:creationId xmlns:p14="http://schemas.microsoft.com/office/powerpoint/2010/main" val="17455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95AC6-F86F-953E-ED3F-438CB6C16C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Dates for 2023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5F7362A-95B8-B4D3-FFCE-971D86671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144661"/>
              </p:ext>
            </p:extLst>
          </p:nvPr>
        </p:nvGraphicFramePr>
        <p:xfrm>
          <a:off x="2279576" y="1268760"/>
          <a:ext cx="5818231" cy="50371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4196">
                  <a:extLst>
                    <a:ext uri="{9D8B030D-6E8A-4147-A177-3AD203B41FA5}">
                      <a16:colId xmlns:a16="http://schemas.microsoft.com/office/drawing/2014/main" val="3601356989"/>
                    </a:ext>
                  </a:extLst>
                </a:gridCol>
                <a:gridCol w="4054035">
                  <a:extLst>
                    <a:ext uri="{9D8B030D-6E8A-4147-A177-3AD203B41FA5}">
                      <a16:colId xmlns:a16="http://schemas.microsoft.com/office/drawing/2014/main" val="3559605258"/>
                    </a:ext>
                  </a:extLst>
                </a:gridCol>
              </a:tblGrid>
              <a:tr h="793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</a:rPr>
                        <a:t> Date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833" marR="268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</a:rPr>
                        <a:t>Presenters </a:t>
                      </a:r>
                    </a:p>
                  </a:txBody>
                  <a:tcPr marL="26833" marR="26833" marT="0" marB="0"/>
                </a:tc>
                <a:extLst>
                  <a:ext uri="{0D108BD9-81ED-4DB2-BD59-A6C34878D82A}">
                    <a16:rowId xmlns:a16="http://schemas.microsoft.com/office/drawing/2014/main" val="2821769816"/>
                  </a:ext>
                </a:extLst>
              </a:tr>
              <a:tr h="766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19/04/23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11.30-13.30</a:t>
                      </a:r>
                    </a:p>
                  </a:txBody>
                  <a:tcPr marL="26833" marR="268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Dr Thushari Welikala &amp; Dr John Hammond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833" marR="26833" marT="0" marB="0"/>
                </a:tc>
                <a:extLst>
                  <a:ext uri="{0D108BD9-81ED-4DB2-BD59-A6C34878D82A}">
                    <a16:rowId xmlns:a16="http://schemas.microsoft.com/office/drawing/2014/main" val="733804023"/>
                  </a:ext>
                </a:extLst>
              </a:tr>
              <a:tr h="8024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Thurs 04/05/23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10.00-12.00</a:t>
                      </a:r>
                    </a:p>
                  </a:txBody>
                  <a:tcPr marL="26833" marR="26833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GB" sz="1200" dirty="0">
                          <a:effectLst/>
                        </a:rPr>
                        <a:t>Volunteers invited</a:t>
                      </a:r>
                    </a:p>
                  </a:txBody>
                  <a:tcPr marL="26833" marR="26833" marT="0" marB="0"/>
                </a:tc>
                <a:extLst>
                  <a:ext uri="{0D108BD9-81ED-4DB2-BD59-A6C34878D82A}">
                    <a16:rowId xmlns:a16="http://schemas.microsoft.com/office/drawing/2014/main" val="2391749159"/>
                  </a:ext>
                </a:extLst>
              </a:tr>
              <a:tr h="906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Weds 19/07/23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13.30-15.30</a:t>
                      </a:r>
                    </a:p>
                  </a:txBody>
                  <a:tcPr marL="26833" marR="268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Volunteers invited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833" marR="26833" marT="0" marB="0"/>
                </a:tc>
                <a:extLst>
                  <a:ext uri="{0D108BD9-81ED-4DB2-BD59-A6C34878D82A}">
                    <a16:rowId xmlns:a16="http://schemas.microsoft.com/office/drawing/2014/main" val="2202982977"/>
                  </a:ext>
                </a:extLst>
              </a:tr>
              <a:tr h="906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Tues 12/09/23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13.30-15.30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833" marR="268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Volunteers invited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</a:p>
                  </a:txBody>
                  <a:tcPr marL="26833" marR="26833" marT="0" marB="0"/>
                </a:tc>
                <a:extLst>
                  <a:ext uri="{0D108BD9-81ED-4DB2-BD59-A6C34878D82A}">
                    <a16:rowId xmlns:a16="http://schemas.microsoft.com/office/drawing/2014/main" val="1204866559"/>
                  </a:ext>
                </a:extLst>
              </a:tr>
              <a:tr h="707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Weds 08/11/23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10.00-12.00</a:t>
                      </a:r>
                    </a:p>
                  </a:txBody>
                  <a:tcPr marL="26833" marR="268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Volunteers invited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833" marR="26833" marT="0" marB="0"/>
                </a:tc>
                <a:extLst>
                  <a:ext uri="{0D108BD9-81ED-4DB2-BD59-A6C34878D82A}">
                    <a16:rowId xmlns:a16="http://schemas.microsoft.com/office/drawing/2014/main" val="37100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9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Itle and section slides: Green">
  <a:themeElements>
    <a:clrScheme name="St George's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8569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2.xml><?xml version="1.0" encoding="utf-8"?>
<a:theme xmlns:a="http://schemas.openxmlformats.org/drawingml/2006/main" name="Content slides: Green">
  <a:themeElements>
    <a:clrScheme name="St Georges 1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7687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3.xml><?xml version="1.0" encoding="utf-8"?>
<a:theme xmlns:a="http://schemas.openxmlformats.org/drawingml/2006/main" name="TItle and section slides: Blue">
  <a:themeElements>
    <a:clrScheme name="Custom 1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7681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4.xml><?xml version="1.0" encoding="utf-8"?>
<a:theme xmlns:a="http://schemas.openxmlformats.org/drawingml/2006/main" name="Content slides: Blue">
  <a:themeElements>
    <a:clrScheme name="St Georges 1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7687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C4AA3CE5F0AF49946C96FCD57CEC95" ma:contentTypeVersion="7" ma:contentTypeDescription="Create a new document." ma:contentTypeScope="" ma:versionID="16a95d71d12806ec3aa6cc1b72319895">
  <xsd:schema xmlns:xsd="http://www.w3.org/2001/XMLSchema" xmlns:xs="http://www.w3.org/2001/XMLSchema" xmlns:p="http://schemas.microsoft.com/office/2006/metadata/properties" xmlns:ns2="70c38fd1-9136-4f52-ba12-63af37b402ca" targetNamespace="http://schemas.microsoft.com/office/2006/metadata/properties" ma:root="true" ma:fieldsID="14ffe56da427bab5568cf7e4a354ee65" ns2:_="">
    <xsd:import namespace="70c38fd1-9136-4f52-ba12-63af37b402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38fd1-9136-4f52-ba12-63af37b402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64663E-03A8-428A-A73B-F0D92683C9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c38fd1-9136-4f52-ba12-63af37b402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2A9119-B248-4282-9BF4-988FA1552F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3BDC3C-506A-4B7F-9C54-913C5D2E591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0c38fd1-9136-4f52-ba12-63af37b402c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394</Words>
  <Application>Microsoft Office PowerPoint</Application>
  <PresentationFormat>Widescreen</PresentationFormat>
  <Paragraphs>65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Symbol</vt:lpstr>
      <vt:lpstr>Times New Roman</vt:lpstr>
      <vt:lpstr>TItle and section slides: Green</vt:lpstr>
      <vt:lpstr>Content slides: Green</vt:lpstr>
      <vt:lpstr>TItle and section slides: Blue</vt:lpstr>
      <vt:lpstr>Content slides: Blue</vt:lpstr>
      <vt:lpstr>Education Scholarship &amp; Inquiry  Community (ESIC)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REPLACE WITH POWERPOINT TITLE</dc:title>
  <dc:creator>Jonathan Appleyard</dc:creator>
  <cp:lastModifiedBy>Thushari Welikala</cp:lastModifiedBy>
  <cp:revision>5</cp:revision>
  <dcterms:created xsi:type="dcterms:W3CDTF">2022-04-21T14:06:13Z</dcterms:created>
  <dcterms:modified xsi:type="dcterms:W3CDTF">2024-02-02T15:19:27Z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0x010100DDC4AA3CE5F0AF49946C96FCD57CEC95</vt:lpwstr>
  </property>
</Properties>
</file>