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9" r:id="rId4"/>
  </p:sldMasterIdLst>
  <p:notesMasterIdLst>
    <p:notesMasterId r:id="rId21"/>
  </p:notesMasterIdLst>
  <p:handoutMasterIdLst>
    <p:handoutMasterId r:id="rId22"/>
  </p:handoutMasterIdLst>
  <p:sldIdLst>
    <p:sldId id="256" r:id="rId5"/>
    <p:sldId id="266" r:id="rId6"/>
    <p:sldId id="289" r:id="rId7"/>
    <p:sldId id="302" r:id="rId8"/>
    <p:sldId id="301" r:id="rId9"/>
    <p:sldId id="265" r:id="rId10"/>
    <p:sldId id="268" r:id="rId11"/>
    <p:sldId id="281" r:id="rId12"/>
    <p:sldId id="267" r:id="rId13"/>
    <p:sldId id="278" r:id="rId14"/>
    <p:sldId id="279" r:id="rId15"/>
    <p:sldId id="300" r:id="rId16"/>
    <p:sldId id="284" r:id="rId17"/>
    <p:sldId id="287" r:id="rId18"/>
    <p:sldId id="262" r:id="rId19"/>
    <p:sldId id="271"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8E7"/>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88051" autoAdjust="0"/>
  </p:normalViewPr>
  <p:slideViewPr>
    <p:cSldViewPr snapToGrid="0">
      <p:cViewPr varScale="1">
        <p:scale>
          <a:sx n="100" d="100"/>
          <a:sy n="100" d="100"/>
        </p:scale>
        <p:origin x="984" y="90"/>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93" d="100"/>
          <a:sy n="93" d="100"/>
        </p:scale>
        <p:origin x="372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0DC8DBF-4B5B-4570-9E32-0F7C9193B29F}" type="datetimeFigureOut">
              <a:rPr lang="en-GB" smtClean="0"/>
              <a:t>08/09/2023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2FB21F0-916B-4C99-B0AE-F2F30FD1B9A1}" type="slidenum">
              <a:rPr lang="en-GB" smtClean="0"/>
              <a:t>‹#›</a:t>
            </a:fld>
            <a:endParaRPr lang="en-GB"/>
          </a:p>
        </p:txBody>
      </p:sp>
    </p:spTree>
    <p:extLst>
      <p:ext uri="{BB962C8B-B14F-4D97-AF65-F5344CB8AC3E}">
        <p14:creationId xmlns:p14="http://schemas.microsoft.com/office/powerpoint/2010/main" val="3609191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B29466D-81EE-AD40-BAB9-F1344C4C44A5}" type="datetimeFigureOut">
              <a:rPr lang="en-US" smtClean="0"/>
              <a:t>9/8/2023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9A33E5C-3526-A542-B2D0-E0F8466C2AC6}" type="slidenum">
              <a:rPr lang="en-US" smtClean="0"/>
              <a:t>‹#›</a:t>
            </a:fld>
            <a:endParaRPr lang="en-US"/>
          </a:p>
        </p:txBody>
      </p:sp>
    </p:spTree>
    <p:extLst>
      <p:ext uri="{BB962C8B-B14F-4D97-AF65-F5344CB8AC3E}">
        <p14:creationId xmlns:p14="http://schemas.microsoft.com/office/powerpoint/2010/main" val="166260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A33E5C-3526-A542-B2D0-E0F8466C2AC6}" type="slidenum">
              <a:rPr lang="en-US" smtClean="0"/>
              <a:t>1</a:t>
            </a:fld>
            <a:endParaRPr lang="en-US"/>
          </a:p>
        </p:txBody>
      </p:sp>
    </p:spTree>
    <p:extLst>
      <p:ext uri="{BB962C8B-B14F-4D97-AF65-F5344CB8AC3E}">
        <p14:creationId xmlns:p14="http://schemas.microsoft.com/office/powerpoint/2010/main" val="3526769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A33E5C-3526-A542-B2D0-E0F8466C2AC6}" type="slidenum">
              <a:rPr lang="en-US" smtClean="0"/>
              <a:t>2</a:t>
            </a:fld>
            <a:endParaRPr lang="en-US"/>
          </a:p>
        </p:txBody>
      </p:sp>
    </p:spTree>
    <p:extLst>
      <p:ext uri="{BB962C8B-B14F-4D97-AF65-F5344CB8AC3E}">
        <p14:creationId xmlns:p14="http://schemas.microsoft.com/office/powerpoint/2010/main" val="667768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A33E5C-3526-A542-B2D0-E0F8466C2AC6}" type="slidenum">
              <a:rPr lang="en-US" smtClean="0"/>
              <a:t>3</a:t>
            </a:fld>
            <a:endParaRPr lang="en-US"/>
          </a:p>
        </p:txBody>
      </p:sp>
    </p:spTree>
    <p:extLst>
      <p:ext uri="{BB962C8B-B14F-4D97-AF65-F5344CB8AC3E}">
        <p14:creationId xmlns:p14="http://schemas.microsoft.com/office/powerpoint/2010/main" val="1576230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chemeClr val="tx1"/>
                </a:solidFill>
                <a:latin typeface="Calibri" panose="020F0502020204030204" pitchFamily="34" charset="0"/>
                <a:cs typeface="Calibri" panose="020F0502020204030204" pitchFamily="34" charset="0"/>
              </a:rPr>
              <a:t>These form part </a:t>
            </a:r>
            <a:r>
              <a:rPr lang="en-GB" sz="1200" dirty="0">
                <a:solidFill>
                  <a:schemeClr val="accent5">
                    <a:lumMod val="50000"/>
                  </a:schemeClr>
                </a:solidFill>
                <a:latin typeface="Calibri" panose="020F0502020204030204" pitchFamily="34" charset="0"/>
                <a:cs typeface="Calibri" panose="020F0502020204030204" pitchFamily="34" charset="0"/>
              </a:rPr>
              <a:t>of the Becoming a Doctor (BD) assessment required for progression.</a:t>
            </a:r>
            <a:endParaRPr lang="en-GB" dirty="0"/>
          </a:p>
        </p:txBody>
      </p:sp>
      <p:sp>
        <p:nvSpPr>
          <p:cNvPr id="4" name="Slide Number Placeholder 3"/>
          <p:cNvSpPr>
            <a:spLocks noGrp="1"/>
          </p:cNvSpPr>
          <p:nvPr>
            <p:ph type="sldNum" sz="quarter" idx="10"/>
          </p:nvPr>
        </p:nvSpPr>
        <p:spPr/>
        <p:txBody>
          <a:bodyPr/>
          <a:lstStyle/>
          <a:p>
            <a:fld id="{B9A33E5C-3526-A542-B2D0-E0F8466C2AC6}" type="slidenum">
              <a:rPr lang="en-US" smtClean="0"/>
              <a:t>6</a:t>
            </a:fld>
            <a:endParaRPr lang="en-US"/>
          </a:p>
        </p:txBody>
      </p:sp>
    </p:spTree>
    <p:extLst>
      <p:ext uri="{BB962C8B-B14F-4D97-AF65-F5344CB8AC3E}">
        <p14:creationId xmlns:p14="http://schemas.microsoft.com/office/powerpoint/2010/main" val="2219275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A33E5C-3526-A542-B2D0-E0F8466C2AC6}" type="slidenum">
              <a:rPr lang="en-US" smtClean="0"/>
              <a:t>7</a:t>
            </a:fld>
            <a:endParaRPr lang="en-US"/>
          </a:p>
        </p:txBody>
      </p:sp>
    </p:spTree>
    <p:extLst>
      <p:ext uri="{BB962C8B-B14F-4D97-AF65-F5344CB8AC3E}">
        <p14:creationId xmlns:p14="http://schemas.microsoft.com/office/powerpoint/2010/main" val="3342113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noChangeArrowheads="1"/>
          </p:cNvSpPr>
          <p:nvPr>
            <p:ph type="body" idx="1"/>
          </p:nvPr>
        </p:nvSpPr>
        <p:spPr>
          <a:noFill/>
        </p:spPr>
        <p:txBody>
          <a:bodyPr/>
          <a:lstStyle/>
          <a:p>
            <a:r>
              <a:rPr lang="en-GB" altLang="en-US">
                <a:latin typeface="Arial" panose="020B0604020202020204" pitchFamily="34" charset="0"/>
                <a:cs typeface="Arial" panose="020B0604020202020204" pitchFamily="34" charset="0"/>
              </a:rPr>
              <a:t>Each form labelled T-Year 1 and 2.</a:t>
            </a:r>
          </a:p>
          <a:p>
            <a:r>
              <a:rPr lang="en-GB" altLang="en-US">
                <a:latin typeface="Arial" panose="020B0604020202020204" pitchFamily="34" charset="0"/>
                <a:cs typeface="Arial" panose="020B0604020202020204" pitchFamily="34" charset="0"/>
              </a:rPr>
              <a:t>You can have also additional meetings as necessary as agreed between you.</a:t>
            </a:r>
          </a:p>
        </p:txBody>
      </p:sp>
      <p:sp>
        <p:nvSpPr>
          <p:cNvPr id="20484" name="Slide Number Placeholder 3"/>
          <p:cNvSpPr>
            <a:spLocks noGrp="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BCB1A6-D5B3-46E9-A2AC-BF17E59685CC}" type="slidenum">
              <a:rPr lang="en-GB" altLang="en-US" smtClean="0"/>
              <a:pPr/>
              <a:t>8</a:t>
            </a:fld>
            <a:endParaRPr lang="en-GB" altLang="en-US"/>
          </a:p>
        </p:txBody>
      </p:sp>
    </p:spTree>
    <p:extLst>
      <p:ext uri="{BB962C8B-B14F-4D97-AF65-F5344CB8AC3E}">
        <p14:creationId xmlns:p14="http://schemas.microsoft.com/office/powerpoint/2010/main" val="1315201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A33E5C-3526-A542-B2D0-E0F8466C2AC6}" type="slidenum">
              <a:rPr lang="en-US" smtClean="0"/>
              <a:t>9</a:t>
            </a:fld>
            <a:endParaRPr lang="en-US"/>
          </a:p>
        </p:txBody>
      </p:sp>
    </p:spTree>
    <p:extLst>
      <p:ext uri="{BB962C8B-B14F-4D97-AF65-F5344CB8AC3E}">
        <p14:creationId xmlns:p14="http://schemas.microsoft.com/office/powerpoint/2010/main" val="10183224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9A33E5C-3526-A542-B2D0-E0F8466C2AC6}" type="slidenum">
              <a:rPr lang="en-US" smtClean="0"/>
              <a:t>10</a:t>
            </a:fld>
            <a:endParaRPr lang="en-US"/>
          </a:p>
        </p:txBody>
      </p:sp>
    </p:spTree>
    <p:extLst>
      <p:ext uri="{BB962C8B-B14F-4D97-AF65-F5344CB8AC3E}">
        <p14:creationId xmlns:p14="http://schemas.microsoft.com/office/powerpoint/2010/main" val="3719578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9A33E5C-3526-A542-B2D0-E0F8466C2AC6}" type="slidenum">
              <a:rPr lang="en-US" smtClean="0"/>
              <a:t>15</a:t>
            </a:fld>
            <a:endParaRPr lang="en-US"/>
          </a:p>
        </p:txBody>
      </p:sp>
    </p:spTree>
    <p:extLst>
      <p:ext uri="{BB962C8B-B14F-4D97-AF65-F5344CB8AC3E}">
        <p14:creationId xmlns:p14="http://schemas.microsoft.com/office/powerpoint/2010/main" val="369889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BAB249-BE99-4D31-BC79-8BF7DA52B3F3}"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110769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AB249-BE99-4D31-BC79-8BF7DA52B3F3}"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328512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AB249-BE99-4D31-BC79-8BF7DA52B3F3}"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86D06C-95F7-46AD-852E-AC5E784418D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53979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9BAB249-BE99-4D31-BC79-8BF7DA52B3F3}"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3695062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9BAB249-BE99-4D31-BC79-8BF7DA52B3F3}"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86D06C-95F7-46AD-852E-AC5E784418D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58707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9BAB249-BE99-4D31-BC79-8BF7DA52B3F3}"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3915869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BAB249-BE99-4D31-BC79-8BF7DA52B3F3}"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3940605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BAB249-BE99-4D31-BC79-8BF7DA52B3F3}"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428218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BAB249-BE99-4D31-BC79-8BF7DA52B3F3}"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3118045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BAB249-BE99-4D31-BC79-8BF7DA52B3F3}" type="datetimeFigureOut">
              <a:rPr lang="en-US" smtClean="0"/>
              <a:t>9/8/2023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2737636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BAB249-BE99-4D31-BC79-8BF7DA52B3F3}"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1003407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BAB249-BE99-4D31-BC79-8BF7DA52B3F3}" type="datetimeFigureOut">
              <a:rPr lang="en-US" smtClean="0"/>
              <a:t>9/8/2023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411732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BAB249-BE99-4D31-BC79-8BF7DA52B3F3}" type="datetimeFigureOut">
              <a:rPr lang="en-US" smtClean="0"/>
              <a:t>9/8/2023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247726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AB249-BE99-4D31-BC79-8BF7DA52B3F3}" type="datetimeFigureOut">
              <a:rPr lang="en-US" smtClean="0"/>
              <a:t>9/8/2023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2752896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BAB249-BE99-4D31-BC79-8BF7DA52B3F3}"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58718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BAB249-BE99-4D31-BC79-8BF7DA52B3F3}" type="datetimeFigureOut">
              <a:rPr lang="en-US" smtClean="0"/>
              <a:t>9/8/2023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A86D06C-95F7-46AD-852E-AC5E784418D3}" type="slidenum">
              <a:rPr lang="en-US" smtClean="0"/>
              <a:t>‹#›</a:t>
            </a:fld>
            <a:endParaRPr lang="en-US"/>
          </a:p>
        </p:txBody>
      </p:sp>
    </p:spTree>
    <p:extLst>
      <p:ext uri="{BB962C8B-B14F-4D97-AF65-F5344CB8AC3E}">
        <p14:creationId xmlns:p14="http://schemas.microsoft.com/office/powerpoint/2010/main" val="2815622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9BAB249-BE99-4D31-BC79-8BF7DA52B3F3}" type="datetimeFigureOut">
              <a:rPr lang="en-US" smtClean="0"/>
              <a:t>9/8/2023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A86D06C-95F7-46AD-852E-AC5E784418D3}" type="slidenum">
              <a:rPr lang="en-US" smtClean="0"/>
              <a:t>‹#›</a:t>
            </a:fld>
            <a:endParaRPr lang="en-US"/>
          </a:p>
        </p:txBody>
      </p:sp>
    </p:spTree>
    <p:extLst>
      <p:ext uri="{BB962C8B-B14F-4D97-AF65-F5344CB8AC3E}">
        <p14:creationId xmlns:p14="http://schemas.microsoft.com/office/powerpoint/2010/main" val="360352191"/>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 id="2147484001" r:id="rId12"/>
    <p:sldLayoutId id="2147484002" r:id="rId13"/>
    <p:sldLayoutId id="2147484003" r:id="rId14"/>
    <p:sldLayoutId id="2147484004" r:id="rId15"/>
    <p:sldLayoutId id="21474840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gul.ac.uk/for-staff/teaching-and-student-experience/personal-tutoring"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sgul.cloud.panopto.eu/Panopto/Pages/Viewer.aspx?id=5dbd40ed-ff5e-4789-9a39-af0200d75575&amp;start=10.280693" TargetMode="External"/><Relationship Id="rId2" Type="http://schemas.openxmlformats.org/officeDocument/2006/relationships/hyperlink" Target="https://view.officeapps.live.com/op/view.aspx?src=https%3A%2F%2Fwww.sgul.ac.uk%2Ffor-students%2Fyour-academic-life%2Fexams%2Fdocuments%2FSGUL-Exams-Calendar-2022-23.xlsx&amp;wdOrigin=BROWSELINK" TargetMode="External"/><Relationship Id="rId1" Type="http://schemas.openxmlformats.org/officeDocument/2006/relationships/slideLayout" Target="../slideLayouts/slideLayout2.xml"/><Relationship Id="rId4" Type="http://schemas.openxmlformats.org/officeDocument/2006/relationships/hyperlink" Target="https://sgul.cloud.panopto.eu/Panopto/Pages/Viewer.aspx?id=7bf6ff45-fc8e-4fe5-8a29-aef400cfced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gul.ac.uk/about-us/governance/policies#student-polici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730" y="205352"/>
            <a:ext cx="11998270" cy="2262781"/>
          </a:xfrm>
        </p:spPr>
        <p:txBody>
          <a:bodyPr/>
          <a:lstStyle/>
          <a:p>
            <a:pPr algn="ctr"/>
            <a:r>
              <a:rPr lang="en-GB" b="1" dirty="0"/>
              <a:t>Personal Tutor introduction</a:t>
            </a:r>
            <a:endParaRPr lang="en-US" b="1" dirty="0"/>
          </a:p>
        </p:txBody>
      </p:sp>
      <p:sp>
        <p:nvSpPr>
          <p:cNvPr id="3" name="Subtitle 2"/>
          <p:cNvSpPr>
            <a:spLocks noGrp="1"/>
          </p:cNvSpPr>
          <p:nvPr>
            <p:ph type="subTitle" idx="1"/>
          </p:nvPr>
        </p:nvSpPr>
        <p:spPr>
          <a:xfrm>
            <a:off x="193729" y="3152729"/>
            <a:ext cx="11998271" cy="1655762"/>
          </a:xfrm>
        </p:spPr>
        <p:txBody>
          <a:bodyPr>
            <a:normAutofit/>
          </a:bodyPr>
          <a:lstStyle/>
          <a:p>
            <a:pPr algn="ctr"/>
            <a:r>
              <a:rPr lang="en-GB" sz="2800" b="1" dirty="0">
                <a:solidFill>
                  <a:schemeClr val="accent5">
                    <a:lumMod val="75000"/>
                  </a:schemeClr>
                </a:solidFill>
              </a:rPr>
              <a:t>MBBS Personal Tutor Lead - TBC</a:t>
            </a:r>
          </a:p>
          <a:p>
            <a:pPr algn="ctr"/>
            <a:r>
              <a:rPr lang="en-GB" sz="2800" b="1" dirty="0">
                <a:solidFill>
                  <a:schemeClr val="accent5">
                    <a:lumMod val="75000"/>
                  </a:schemeClr>
                </a:solidFill>
              </a:rPr>
              <a:t> Covering: Dr Suman Rice/Dr Jane Cronin Davis</a:t>
            </a:r>
          </a:p>
          <a:p>
            <a:pPr algn="ctr"/>
            <a:r>
              <a:rPr lang="en-GB" sz="2800" b="1" dirty="0">
                <a:solidFill>
                  <a:schemeClr val="accent5">
                    <a:lumMod val="75000"/>
                  </a:schemeClr>
                </a:solidFill>
              </a:rPr>
              <a:t>2023</a:t>
            </a:r>
            <a:endParaRPr lang="en-US" sz="2800" b="1" dirty="0">
              <a:solidFill>
                <a:schemeClr val="accent5">
                  <a:lumMod val="75000"/>
                </a:schemeClr>
              </a:solidFill>
            </a:endParaRPr>
          </a:p>
        </p:txBody>
      </p:sp>
    </p:spTree>
    <p:extLst>
      <p:ext uri="{BB962C8B-B14F-4D97-AF65-F5344CB8AC3E}">
        <p14:creationId xmlns:p14="http://schemas.microsoft.com/office/powerpoint/2010/main" val="249999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794522038"/>
              </p:ext>
            </p:extLst>
          </p:nvPr>
        </p:nvGraphicFramePr>
        <p:xfrm>
          <a:off x="2971800" y="1080131"/>
          <a:ext cx="5706786" cy="4983660"/>
        </p:xfrm>
        <a:graphic>
          <a:graphicData uri="http://schemas.openxmlformats.org/drawingml/2006/table">
            <a:tbl>
              <a:tblPr>
                <a:tableStyleId>{5C22544A-7EE6-4342-B048-85BDC9FD1C3A}</a:tableStyleId>
              </a:tblPr>
              <a:tblGrid>
                <a:gridCol w="5706786">
                  <a:extLst>
                    <a:ext uri="{9D8B030D-6E8A-4147-A177-3AD203B41FA5}">
                      <a16:colId xmlns:a16="http://schemas.microsoft.com/office/drawing/2014/main" val="20000"/>
                    </a:ext>
                  </a:extLst>
                </a:gridCol>
              </a:tblGrid>
              <a:tr h="491231">
                <a:tc>
                  <a:txBody>
                    <a:bodyPr/>
                    <a:lstStyle/>
                    <a:p>
                      <a:pPr>
                        <a:lnSpc>
                          <a:spcPct val="115000"/>
                        </a:lnSpc>
                        <a:spcAft>
                          <a:spcPts val="0"/>
                        </a:spcAft>
                        <a:tabLst>
                          <a:tab pos="2637155" algn="ctr"/>
                          <a:tab pos="5274310" algn="r"/>
                          <a:tab pos="457200" algn="l"/>
                        </a:tabLst>
                      </a:pPr>
                      <a:r>
                        <a:rPr lang="en-GB" sz="1600" b="1" dirty="0">
                          <a:effectLst/>
                        </a:rPr>
                        <a:t> name of tutee</a:t>
                      </a:r>
                    </a:p>
                    <a:p>
                      <a:pPr>
                        <a:lnSpc>
                          <a:spcPct val="115000"/>
                        </a:lnSpc>
                        <a:spcAft>
                          <a:spcPts val="0"/>
                        </a:spcAft>
                        <a:tabLst>
                          <a:tab pos="2637155" algn="ctr"/>
                          <a:tab pos="5274310" algn="r"/>
                          <a:tab pos="457200" algn="l"/>
                        </a:tabLst>
                      </a:pPr>
                      <a:r>
                        <a:rPr lang="en-GB" sz="1600" b="1" dirty="0">
                          <a:effectLst/>
                        </a:rPr>
                        <a:t> </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0"/>
                  </a:ext>
                </a:extLst>
              </a:tr>
              <a:tr h="747404">
                <a:tc>
                  <a:txBody>
                    <a:bodyPr/>
                    <a:lstStyle/>
                    <a:p>
                      <a:pPr marR="220980">
                        <a:lnSpc>
                          <a:spcPct val="115000"/>
                        </a:lnSpc>
                        <a:spcAft>
                          <a:spcPts val="0"/>
                        </a:spcAft>
                        <a:tabLst>
                          <a:tab pos="2637155" algn="ctr"/>
                          <a:tab pos="5274310" algn="r"/>
                          <a:tab pos="457200" algn="l"/>
                        </a:tabLst>
                      </a:pPr>
                      <a:r>
                        <a:rPr lang="en-GB" sz="1600" b="1" dirty="0">
                          <a:effectLst/>
                        </a:rPr>
                        <a:t>Start date of course: </a:t>
                      </a:r>
                      <a:r>
                        <a:rPr lang="en-GB" sz="1600" b="0" i="1" dirty="0">
                          <a:effectLst/>
                        </a:rPr>
                        <a:t>Useful to have a note when you come to do Final Year references</a:t>
                      </a:r>
                    </a:p>
                    <a:p>
                      <a:pPr>
                        <a:lnSpc>
                          <a:spcPct val="115000"/>
                        </a:lnSpc>
                        <a:spcAft>
                          <a:spcPts val="0"/>
                        </a:spcAft>
                      </a:pPr>
                      <a:r>
                        <a:rPr lang="en-GB" sz="1600" b="1" dirty="0">
                          <a:effectLst/>
                        </a:rPr>
                        <a:t> </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1"/>
                  </a:ext>
                </a:extLst>
              </a:tr>
              <a:tr h="368084">
                <a:tc>
                  <a:txBody>
                    <a:bodyPr/>
                    <a:lstStyle/>
                    <a:p>
                      <a:pPr>
                        <a:lnSpc>
                          <a:spcPct val="115000"/>
                        </a:lnSpc>
                        <a:spcAft>
                          <a:spcPts val="0"/>
                        </a:spcAft>
                      </a:pPr>
                      <a:r>
                        <a:rPr lang="en-GB" sz="1600" b="1" dirty="0">
                          <a:effectLst/>
                        </a:rPr>
                        <a:t>Course: M5 or M4 / Intercalating/ repeating etc</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2"/>
                  </a:ext>
                </a:extLst>
              </a:tr>
              <a:tr h="747984">
                <a:tc>
                  <a:txBody>
                    <a:bodyPr/>
                    <a:lstStyle/>
                    <a:p>
                      <a:pPr>
                        <a:lnSpc>
                          <a:spcPct val="115000"/>
                        </a:lnSpc>
                        <a:spcAft>
                          <a:spcPts val="0"/>
                        </a:spcAft>
                      </a:pPr>
                      <a:r>
                        <a:rPr lang="en-GB" sz="1600" b="1" dirty="0">
                          <a:effectLst/>
                        </a:rPr>
                        <a:t>Accommodation (Halls/flat or house share/family/other)</a:t>
                      </a:r>
                    </a:p>
                    <a:p>
                      <a:pPr>
                        <a:lnSpc>
                          <a:spcPct val="115000"/>
                        </a:lnSpc>
                        <a:spcAft>
                          <a:spcPts val="0"/>
                        </a:spcAft>
                      </a:pPr>
                      <a:r>
                        <a:rPr lang="en-GB" sz="1600" b="1" dirty="0">
                          <a:effectLst/>
                        </a:rPr>
                        <a:t> </a:t>
                      </a:r>
                      <a:r>
                        <a:rPr lang="en-GB" sz="1600" b="0" i="1" dirty="0">
                          <a:effectLst/>
                        </a:rPr>
                        <a:t>Who does the student live with – contact with family</a:t>
                      </a:r>
                    </a:p>
                    <a:p>
                      <a:pPr>
                        <a:lnSpc>
                          <a:spcPct val="115000"/>
                        </a:lnSpc>
                        <a:spcAft>
                          <a:spcPts val="0"/>
                        </a:spcAft>
                      </a:pPr>
                      <a:endParaRPr lang="en-GB" sz="1600" b="0" i="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3"/>
                  </a:ext>
                </a:extLst>
              </a:tr>
              <a:tr h="491231">
                <a:tc>
                  <a:txBody>
                    <a:bodyPr/>
                    <a:lstStyle/>
                    <a:p>
                      <a:pPr>
                        <a:lnSpc>
                          <a:spcPct val="115000"/>
                        </a:lnSpc>
                        <a:spcAft>
                          <a:spcPts val="0"/>
                        </a:spcAft>
                      </a:pPr>
                      <a:r>
                        <a:rPr lang="en-GB" sz="1600" b="1" dirty="0">
                          <a:effectLst/>
                        </a:rPr>
                        <a:t>Mobile telephone number</a:t>
                      </a:r>
                    </a:p>
                    <a:p>
                      <a:pPr>
                        <a:lnSpc>
                          <a:spcPct val="115000"/>
                        </a:lnSpc>
                        <a:spcAft>
                          <a:spcPts val="0"/>
                        </a:spcAft>
                      </a:pPr>
                      <a:r>
                        <a:rPr lang="en-GB" sz="1600" b="1" dirty="0">
                          <a:effectLst/>
                        </a:rPr>
                        <a:t> </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4"/>
                  </a:ext>
                </a:extLst>
              </a:tr>
              <a:tr h="333651">
                <a:tc>
                  <a:txBody>
                    <a:bodyPr/>
                    <a:lstStyle/>
                    <a:p>
                      <a:pPr>
                        <a:lnSpc>
                          <a:spcPct val="115000"/>
                        </a:lnSpc>
                        <a:spcAft>
                          <a:spcPts val="0"/>
                        </a:spcAft>
                      </a:pPr>
                      <a:r>
                        <a:rPr lang="en-GB" sz="1600" b="1" dirty="0">
                          <a:effectLst/>
                        </a:rPr>
                        <a:t> </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5"/>
                  </a:ext>
                </a:extLst>
              </a:tr>
              <a:tr h="380242">
                <a:tc>
                  <a:txBody>
                    <a:bodyPr/>
                    <a:lstStyle/>
                    <a:p>
                      <a:pPr>
                        <a:lnSpc>
                          <a:spcPct val="115000"/>
                        </a:lnSpc>
                        <a:spcAft>
                          <a:spcPts val="0"/>
                        </a:spcAft>
                      </a:pPr>
                      <a:r>
                        <a:rPr lang="en-GB" sz="1600" b="1" dirty="0">
                          <a:effectLst/>
                        </a:rPr>
                        <a:t>Name and address of GP:   </a:t>
                      </a:r>
                    </a:p>
                  </a:txBody>
                  <a:tcPr marL="18914" marR="18914" marT="0" marB="0"/>
                </a:tc>
                <a:extLst>
                  <a:ext uri="{0D108BD9-81ED-4DB2-BD59-A6C34878D82A}">
                    <a16:rowId xmlns:a16="http://schemas.microsoft.com/office/drawing/2014/main" val="10006"/>
                  </a:ext>
                </a:extLst>
              </a:tr>
              <a:tr h="1189344">
                <a:tc>
                  <a:txBody>
                    <a:bodyPr/>
                    <a:lstStyle/>
                    <a:p>
                      <a:pPr>
                        <a:lnSpc>
                          <a:spcPct val="115000"/>
                        </a:lnSpc>
                        <a:spcAft>
                          <a:spcPts val="0"/>
                        </a:spcAft>
                      </a:pPr>
                      <a:endParaRPr lang="en-GB" sz="1600" b="1" u="none" dirty="0">
                        <a:effectLst/>
                      </a:endParaRPr>
                    </a:p>
                    <a:p>
                      <a:pPr>
                        <a:lnSpc>
                          <a:spcPct val="115000"/>
                        </a:lnSpc>
                        <a:spcAft>
                          <a:spcPts val="0"/>
                        </a:spcAft>
                      </a:pPr>
                      <a:r>
                        <a:rPr lang="en-GB" sz="1600" b="1" dirty="0">
                          <a:effectLst/>
                        </a:rPr>
                        <a:t> </a:t>
                      </a:r>
                      <a:r>
                        <a:rPr lang="en-GB" sz="1600" dirty="0">
                          <a:effectLst/>
                        </a:rPr>
                        <a:t> </a:t>
                      </a:r>
                    </a:p>
                    <a:p>
                      <a:pPr>
                        <a:lnSpc>
                          <a:spcPct val="115000"/>
                        </a:lnSpc>
                        <a:spcAft>
                          <a:spcPts val="0"/>
                        </a:spcAft>
                      </a:pPr>
                      <a:r>
                        <a:rPr lang="en-GB" sz="1600" dirty="0">
                          <a:effectLst/>
                        </a:rPr>
                        <a:t> </a:t>
                      </a:r>
                      <a:endParaRPr lang="en-GB" sz="1600"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7"/>
                  </a:ext>
                </a:extLst>
              </a:tr>
            </a:tbl>
          </a:graphicData>
        </a:graphic>
      </p:graphicFrame>
      <p:sp>
        <p:nvSpPr>
          <p:cNvPr id="2" name="TextBox 1"/>
          <p:cNvSpPr txBox="1"/>
          <p:nvPr/>
        </p:nvSpPr>
        <p:spPr>
          <a:xfrm>
            <a:off x="3137231" y="329675"/>
            <a:ext cx="6122189" cy="646331"/>
          </a:xfrm>
          <a:prstGeom prst="rect">
            <a:avLst/>
          </a:prstGeom>
          <a:noFill/>
        </p:spPr>
        <p:txBody>
          <a:bodyPr wrap="none" rtlCol="0">
            <a:spAutoFit/>
          </a:bodyPr>
          <a:lstStyle/>
          <a:p>
            <a:pPr algn="ctr"/>
            <a:r>
              <a:rPr lang="en-GB" b="1" dirty="0"/>
              <a:t>PT student information Form </a:t>
            </a:r>
          </a:p>
          <a:p>
            <a:r>
              <a:rPr lang="en-GB" b="1" dirty="0"/>
              <a:t>To be completed </a:t>
            </a:r>
            <a:r>
              <a:rPr lang="en-GB" b="1" u="sng" dirty="0"/>
              <a:t>by tutor </a:t>
            </a:r>
            <a:r>
              <a:rPr lang="en-GB" b="1" dirty="0"/>
              <a:t>for all tutees at first meeting</a:t>
            </a:r>
          </a:p>
        </p:txBody>
      </p:sp>
      <p:sp>
        <p:nvSpPr>
          <p:cNvPr id="5" name="TextBox 4">
            <a:extLst>
              <a:ext uri="{FF2B5EF4-FFF2-40B4-BE49-F238E27FC236}">
                <a16:creationId xmlns:a16="http://schemas.microsoft.com/office/drawing/2014/main" id="{C7B4DD33-9FA7-0FCC-DFE9-F589B94A3C5B}"/>
              </a:ext>
            </a:extLst>
          </p:cNvPr>
          <p:cNvSpPr txBox="1"/>
          <p:nvPr/>
        </p:nvSpPr>
        <p:spPr>
          <a:xfrm>
            <a:off x="8841648" y="1097449"/>
            <a:ext cx="3048000" cy="1477328"/>
          </a:xfrm>
          <a:prstGeom prst="rect">
            <a:avLst/>
          </a:prstGeom>
          <a:noFill/>
        </p:spPr>
        <p:txBody>
          <a:bodyPr wrap="square" rtlCol="0">
            <a:spAutoFit/>
          </a:bodyPr>
          <a:lstStyle/>
          <a:p>
            <a:r>
              <a:rPr lang="en-GB" b="1" dirty="0"/>
              <a:t>Found on the personal</a:t>
            </a:r>
          </a:p>
          <a:p>
            <a:r>
              <a:rPr lang="en-GB" b="1" dirty="0"/>
              <a:t>tutor section of SGUL </a:t>
            </a:r>
          </a:p>
          <a:p>
            <a:r>
              <a:rPr lang="en-GB" b="1" dirty="0"/>
              <a:t>Webpage</a:t>
            </a:r>
          </a:p>
          <a:p>
            <a:r>
              <a:rPr lang="it-IT" dirty="0">
                <a:hlinkClick r:id="rId3">
                  <a:extLst>
                    <a:ext uri="{A12FA001-AC4F-418D-AE19-62706E023703}">
                      <ahyp:hlinkClr xmlns:ahyp="http://schemas.microsoft.com/office/drawing/2018/hyperlinkcolor" val="tx"/>
                    </a:ext>
                  </a:extLst>
                </a:hlinkClick>
              </a:rPr>
              <a:t>Personal Tutoring (sgul.ac.uk)</a:t>
            </a:r>
            <a:endParaRPr lang="en-GB" b="1" dirty="0"/>
          </a:p>
        </p:txBody>
      </p:sp>
      <p:sp>
        <p:nvSpPr>
          <p:cNvPr id="7" name="TextBox 6">
            <a:extLst>
              <a:ext uri="{FF2B5EF4-FFF2-40B4-BE49-F238E27FC236}">
                <a16:creationId xmlns:a16="http://schemas.microsoft.com/office/drawing/2014/main" id="{EF36CBBB-6A5E-B96B-D040-71366E684467}"/>
              </a:ext>
            </a:extLst>
          </p:cNvPr>
          <p:cNvSpPr txBox="1"/>
          <p:nvPr/>
        </p:nvSpPr>
        <p:spPr>
          <a:xfrm>
            <a:off x="8841648" y="2974540"/>
            <a:ext cx="19578320" cy="2585323"/>
          </a:xfrm>
          <a:prstGeom prst="rect">
            <a:avLst/>
          </a:prstGeom>
          <a:noFill/>
        </p:spPr>
        <p:txBody>
          <a:bodyPr wrap="square">
            <a:spAutoFit/>
          </a:bodyPr>
          <a:lstStyle/>
          <a:p>
            <a:r>
              <a:rPr lang="en-GB" dirty="0"/>
              <a:t>Please keep some notes</a:t>
            </a:r>
          </a:p>
          <a:p>
            <a:r>
              <a:rPr lang="en-GB" dirty="0"/>
              <a:t> as a reminder</a:t>
            </a:r>
          </a:p>
          <a:p>
            <a:r>
              <a:rPr lang="en-GB" dirty="0"/>
              <a:t>of what you have discussed,</a:t>
            </a:r>
          </a:p>
          <a:p>
            <a:r>
              <a:rPr lang="en-GB" dirty="0"/>
              <a:t> actions for student or you to</a:t>
            </a:r>
          </a:p>
          <a:p>
            <a:r>
              <a:rPr lang="en-GB" dirty="0"/>
              <a:t> follow up, progress.</a:t>
            </a:r>
          </a:p>
          <a:p>
            <a:endParaRPr lang="en-GB" dirty="0"/>
          </a:p>
          <a:p>
            <a:r>
              <a:rPr lang="en-GB" dirty="0"/>
              <a:t>You don’t need to submit </a:t>
            </a:r>
          </a:p>
          <a:p>
            <a:r>
              <a:rPr lang="en-GB" dirty="0"/>
              <a:t>these unless requested.</a:t>
            </a:r>
          </a:p>
          <a:p>
            <a:r>
              <a:rPr lang="en-GB" dirty="0"/>
              <a:t>They are subject to GDPR.</a:t>
            </a:r>
          </a:p>
        </p:txBody>
      </p:sp>
    </p:spTree>
    <p:extLst>
      <p:ext uri="{BB962C8B-B14F-4D97-AF65-F5344CB8AC3E}">
        <p14:creationId xmlns:p14="http://schemas.microsoft.com/office/powerpoint/2010/main" val="166715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366748658"/>
              </p:ext>
            </p:extLst>
          </p:nvPr>
        </p:nvGraphicFramePr>
        <p:xfrm>
          <a:off x="2491740" y="623265"/>
          <a:ext cx="8835390" cy="6062282"/>
        </p:xfrm>
        <a:graphic>
          <a:graphicData uri="http://schemas.openxmlformats.org/drawingml/2006/table">
            <a:tbl>
              <a:tblPr>
                <a:tableStyleId>{5C22544A-7EE6-4342-B048-85BDC9FD1C3A}</a:tableStyleId>
              </a:tblPr>
              <a:tblGrid>
                <a:gridCol w="8835390">
                  <a:extLst>
                    <a:ext uri="{9D8B030D-6E8A-4147-A177-3AD203B41FA5}">
                      <a16:colId xmlns:a16="http://schemas.microsoft.com/office/drawing/2014/main" val="20000"/>
                    </a:ext>
                  </a:extLst>
                </a:gridCol>
              </a:tblGrid>
              <a:tr h="796149">
                <a:tc>
                  <a:txBody>
                    <a:bodyPr/>
                    <a:lstStyle/>
                    <a:p>
                      <a:pPr>
                        <a:lnSpc>
                          <a:spcPct val="115000"/>
                        </a:lnSpc>
                        <a:spcAft>
                          <a:spcPts val="0"/>
                        </a:spcAft>
                      </a:pPr>
                      <a:r>
                        <a:rPr lang="en-GB" sz="1600" b="1" dirty="0">
                          <a:effectLst/>
                        </a:rPr>
                        <a:t>Financial provision - please check:  </a:t>
                      </a:r>
                    </a:p>
                    <a:p>
                      <a:pPr>
                        <a:lnSpc>
                          <a:spcPct val="115000"/>
                        </a:lnSpc>
                        <a:spcAft>
                          <a:spcPts val="0"/>
                        </a:spcAft>
                      </a:pPr>
                      <a:r>
                        <a:rPr lang="en-GB" sz="1600" b="1" dirty="0">
                          <a:effectLst/>
                        </a:rPr>
                        <a:t>Year 1 -  Student loan/personal savings/ parental support/alternative funding? </a:t>
                      </a:r>
                    </a:p>
                    <a:p>
                      <a:pPr>
                        <a:lnSpc>
                          <a:spcPct val="115000"/>
                        </a:lnSpc>
                        <a:spcAft>
                          <a:spcPts val="0"/>
                        </a:spcAft>
                      </a:pPr>
                      <a:r>
                        <a:rPr lang="en-GB" sz="1600" b="1" dirty="0">
                          <a:effectLst/>
                        </a:rPr>
                        <a:t> </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0"/>
                  </a:ext>
                </a:extLst>
              </a:tr>
              <a:tr h="419041">
                <a:tc>
                  <a:txBody>
                    <a:bodyPr/>
                    <a:lstStyle/>
                    <a:p>
                      <a:pPr>
                        <a:lnSpc>
                          <a:spcPct val="115000"/>
                        </a:lnSpc>
                        <a:spcAft>
                          <a:spcPts val="0"/>
                        </a:spcAft>
                      </a:pPr>
                      <a:r>
                        <a:rPr lang="en-GB" sz="1600" b="1" dirty="0">
                          <a:effectLst/>
                        </a:rPr>
                        <a:t>Do you have a part-time job or plan to work in the holidays?</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1"/>
                  </a:ext>
                </a:extLst>
              </a:tr>
              <a:tr h="1069030">
                <a:tc>
                  <a:txBody>
                    <a:bodyPr/>
                    <a:lstStyle/>
                    <a:p>
                      <a:pPr>
                        <a:lnSpc>
                          <a:spcPct val="115000"/>
                        </a:lnSpc>
                        <a:spcAft>
                          <a:spcPts val="0"/>
                        </a:spcAft>
                      </a:pPr>
                      <a:r>
                        <a:rPr lang="en-GB" sz="1600" b="1" dirty="0">
                          <a:effectLst/>
                        </a:rPr>
                        <a:t>Are you in contact with your family?  </a:t>
                      </a:r>
                    </a:p>
                    <a:p>
                      <a:pPr>
                        <a:lnSpc>
                          <a:spcPct val="115000"/>
                        </a:lnSpc>
                        <a:spcAft>
                          <a:spcPts val="0"/>
                        </a:spcAft>
                      </a:pPr>
                      <a:r>
                        <a:rPr lang="en-GB" sz="1600" b="1" dirty="0">
                          <a:effectLst/>
                        </a:rPr>
                        <a:t>Do you have any dependents?</a:t>
                      </a:r>
                    </a:p>
                    <a:p>
                      <a:pPr>
                        <a:lnSpc>
                          <a:spcPct val="115000"/>
                        </a:lnSpc>
                        <a:spcAft>
                          <a:spcPts val="0"/>
                        </a:spcAft>
                      </a:pPr>
                      <a:r>
                        <a:rPr lang="en-GB" sz="1600" b="1" dirty="0">
                          <a:effectLst/>
                        </a:rPr>
                        <a:t> </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2"/>
                  </a:ext>
                </a:extLst>
              </a:tr>
              <a:tr h="796149">
                <a:tc>
                  <a:txBody>
                    <a:bodyPr/>
                    <a:lstStyle/>
                    <a:p>
                      <a:pPr>
                        <a:lnSpc>
                          <a:spcPct val="115000"/>
                        </a:lnSpc>
                        <a:spcAft>
                          <a:spcPts val="0"/>
                        </a:spcAft>
                      </a:pPr>
                      <a:r>
                        <a:rPr lang="en-GB" sz="1600" b="1" dirty="0">
                          <a:effectLst/>
                        </a:rPr>
                        <a:t> Do you have any physical or mental health issues you would like us to be aware of or discuss?</a:t>
                      </a:r>
                    </a:p>
                    <a:p>
                      <a:pPr>
                        <a:lnSpc>
                          <a:spcPct val="115000"/>
                        </a:lnSpc>
                        <a:spcAft>
                          <a:spcPts val="0"/>
                        </a:spcAft>
                      </a:pPr>
                      <a:r>
                        <a:rPr lang="en-GB" sz="1600" b="1" dirty="0">
                          <a:effectLst/>
                        </a:rPr>
                        <a:t> </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3"/>
                  </a:ext>
                </a:extLst>
              </a:tr>
              <a:tr h="525541">
                <a:tc>
                  <a:txBody>
                    <a:bodyPr/>
                    <a:lstStyle/>
                    <a:p>
                      <a:pPr>
                        <a:lnSpc>
                          <a:spcPct val="115000"/>
                        </a:lnSpc>
                        <a:spcAft>
                          <a:spcPts val="0"/>
                        </a:spcAft>
                      </a:pPr>
                      <a:r>
                        <a:rPr lang="en-GB" sz="1600" b="1" dirty="0">
                          <a:effectLst/>
                        </a:rPr>
                        <a:t>Do you have any specific education needs or learning difficulties (such as dyslexia)?</a:t>
                      </a:r>
                    </a:p>
                    <a:p>
                      <a:pPr>
                        <a:lnSpc>
                          <a:spcPct val="115000"/>
                        </a:lnSpc>
                        <a:spcAft>
                          <a:spcPts val="0"/>
                        </a:spcAft>
                      </a:pPr>
                      <a:r>
                        <a:rPr lang="en-GB" sz="1600" b="1" dirty="0">
                          <a:effectLst/>
                        </a:rPr>
                        <a:t> </a:t>
                      </a:r>
                      <a:endParaRPr lang="en-GB" sz="1600" b="1" dirty="0">
                        <a:effectLst/>
                        <a:latin typeface="Times New Roman" panose="02020603050405020304" pitchFamily="18" charset="0"/>
                        <a:ea typeface="Times New Roman" panose="02020603050405020304" pitchFamily="18" charset="0"/>
                      </a:endParaRPr>
                    </a:p>
                  </a:txBody>
                  <a:tcPr marL="18914" marR="18914" marT="0" marB="0"/>
                </a:tc>
                <a:extLst>
                  <a:ext uri="{0D108BD9-81ED-4DB2-BD59-A6C34878D82A}">
                    <a16:rowId xmlns:a16="http://schemas.microsoft.com/office/drawing/2014/main" val="10004"/>
                  </a:ext>
                </a:extLst>
              </a:tr>
              <a:tr h="971587">
                <a:tc>
                  <a:txBody>
                    <a:bodyPr/>
                    <a:lstStyle/>
                    <a:p>
                      <a:pPr>
                        <a:lnSpc>
                          <a:spcPct val="115000"/>
                        </a:lnSpc>
                        <a:spcAft>
                          <a:spcPts val="0"/>
                        </a:spcAft>
                      </a:pPr>
                      <a:r>
                        <a:rPr lang="en-GB" sz="1600" b="1" dirty="0">
                          <a:effectLst/>
                        </a:rPr>
                        <a:t>How are you finding the MBBS course?  </a:t>
                      </a:r>
                    </a:p>
                    <a:p>
                      <a:pPr>
                        <a:lnSpc>
                          <a:spcPct val="115000"/>
                        </a:lnSpc>
                        <a:spcAft>
                          <a:spcPts val="0"/>
                        </a:spcAft>
                      </a:pPr>
                      <a:r>
                        <a:rPr lang="en-GB" sz="1600" b="1" dirty="0">
                          <a:effectLst/>
                        </a:rPr>
                        <a:t>Academic demands</a:t>
                      </a:r>
                    </a:p>
                    <a:p>
                      <a:pPr>
                        <a:lnSpc>
                          <a:spcPct val="115000"/>
                        </a:lnSpc>
                        <a:spcAft>
                          <a:spcPts val="0"/>
                        </a:spcAft>
                      </a:pPr>
                      <a:r>
                        <a:rPr lang="en-GB" sz="1600" b="1" dirty="0">
                          <a:effectLst/>
                        </a:rPr>
                        <a:t>Managing stress </a:t>
                      </a:r>
                    </a:p>
                  </a:txBody>
                  <a:tcPr marL="18914" marR="18914" marT="0" marB="0"/>
                </a:tc>
                <a:extLst>
                  <a:ext uri="{0D108BD9-81ED-4DB2-BD59-A6C34878D82A}">
                    <a16:rowId xmlns:a16="http://schemas.microsoft.com/office/drawing/2014/main" val="10005"/>
                  </a:ext>
                </a:extLst>
              </a:tr>
              <a:tr h="629029">
                <a:tc>
                  <a:txBody>
                    <a:bodyPr/>
                    <a:lstStyle/>
                    <a:p>
                      <a:pPr>
                        <a:lnSpc>
                          <a:spcPct val="115000"/>
                        </a:lnSpc>
                        <a:spcAft>
                          <a:spcPts val="0"/>
                        </a:spcAft>
                      </a:pPr>
                      <a:r>
                        <a:rPr lang="en-GB" sz="1600" b="1" dirty="0">
                          <a:effectLst/>
                        </a:rPr>
                        <a:t>Social activities and interests?</a:t>
                      </a:r>
                    </a:p>
                    <a:p>
                      <a:pPr>
                        <a:lnSpc>
                          <a:spcPct val="115000"/>
                        </a:lnSpc>
                        <a:spcAft>
                          <a:spcPts val="0"/>
                        </a:spcAft>
                      </a:pPr>
                      <a:r>
                        <a:rPr lang="en-GB" sz="1600" b="1" dirty="0">
                          <a:effectLst/>
                        </a:rPr>
                        <a:t>Clubs/societies? Career interests?</a:t>
                      </a:r>
                      <a:endParaRPr lang="en-GB" sz="1600" b="1" dirty="0">
                        <a:effectLst/>
                        <a:latin typeface="Times New Roman" panose="02020603050405020304" pitchFamily="18" charset="0"/>
                      </a:endParaRPr>
                    </a:p>
                  </a:txBody>
                  <a:tcPr marL="18914" marR="18914" marT="0" marB="0"/>
                </a:tc>
                <a:extLst>
                  <a:ext uri="{0D108BD9-81ED-4DB2-BD59-A6C34878D82A}">
                    <a16:rowId xmlns:a16="http://schemas.microsoft.com/office/drawing/2014/main" val="10006"/>
                  </a:ext>
                </a:extLst>
              </a:tr>
              <a:tr h="799609">
                <a:tc>
                  <a:txBody>
                    <a:bodyPr/>
                    <a:lstStyle/>
                    <a:p>
                      <a:pPr>
                        <a:lnSpc>
                          <a:spcPct val="115000"/>
                        </a:lnSpc>
                        <a:spcAft>
                          <a:spcPts val="0"/>
                        </a:spcAft>
                      </a:pPr>
                      <a:r>
                        <a:rPr lang="en-GB" sz="1600" b="1" dirty="0">
                          <a:effectLst/>
                        </a:rPr>
                        <a:t>How are you finding University life?</a:t>
                      </a:r>
                    </a:p>
                    <a:p>
                      <a:pPr>
                        <a:lnSpc>
                          <a:spcPct val="115000"/>
                        </a:lnSpc>
                        <a:spcAft>
                          <a:spcPts val="0"/>
                        </a:spcAft>
                      </a:pPr>
                      <a:r>
                        <a:rPr lang="en-GB" sz="1600" b="1" dirty="0">
                          <a:effectLst/>
                        </a:rPr>
                        <a:t>How are you finding London?  Friendships with peer group?</a:t>
                      </a:r>
                    </a:p>
                  </a:txBody>
                  <a:tcPr marL="18914" marR="18914" marT="0" marB="0"/>
                </a:tc>
                <a:extLst>
                  <a:ext uri="{0D108BD9-81ED-4DB2-BD59-A6C34878D82A}">
                    <a16:rowId xmlns:a16="http://schemas.microsoft.com/office/drawing/2014/main" val="10007"/>
                  </a:ext>
                </a:extLst>
              </a:tr>
            </a:tbl>
          </a:graphicData>
        </a:graphic>
      </p:graphicFrame>
      <p:sp>
        <p:nvSpPr>
          <p:cNvPr id="4" name="TextBox 3"/>
          <p:cNvSpPr txBox="1"/>
          <p:nvPr/>
        </p:nvSpPr>
        <p:spPr>
          <a:xfrm>
            <a:off x="3948968" y="142933"/>
            <a:ext cx="5006499" cy="369332"/>
          </a:xfrm>
          <a:prstGeom prst="rect">
            <a:avLst/>
          </a:prstGeom>
          <a:noFill/>
        </p:spPr>
        <p:txBody>
          <a:bodyPr wrap="none" rtlCol="0">
            <a:spAutoFit/>
          </a:bodyPr>
          <a:lstStyle/>
          <a:p>
            <a:r>
              <a:rPr lang="en-GB" b="1" dirty="0"/>
              <a:t>PT student info Form – example of questions</a:t>
            </a:r>
          </a:p>
        </p:txBody>
      </p:sp>
    </p:spTree>
    <p:extLst>
      <p:ext uri="{BB962C8B-B14F-4D97-AF65-F5344CB8AC3E}">
        <p14:creationId xmlns:p14="http://schemas.microsoft.com/office/powerpoint/2010/main" val="1273781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F7A64-4068-47C4-B82D-795D416422BB}"/>
              </a:ext>
            </a:extLst>
          </p:cNvPr>
          <p:cNvSpPr>
            <a:spLocks noGrp="1"/>
          </p:cNvSpPr>
          <p:nvPr>
            <p:ph type="title"/>
          </p:nvPr>
        </p:nvSpPr>
        <p:spPr>
          <a:xfrm>
            <a:off x="864296" y="206679"/>
            <a:ext cx="11012465" cy="1280890"/>
          </a:xfrm>
        </p:spPr>
        <p:txBody>
          <a:bodyPr/>
          <a:lstStyle/>
          <a:p>
            <a:pPr algn="ctr"/>
            <a:r>
              <a:rPr lang="en-GB" b="1" dirty="0">
                <a:solidFill>
                  <a:srgbClr val="C00000"/>
                </a:solidFill>
              </a:rPr>
              <a:t>Deadlines for PT meetings 2023-24</a:t>
            </a:r>
          </a:p>
        </p:txBody>
      </p:sp>
      <p:graphicFrame>
        <p:nvGraphicFramePr>
          <p:cNvPr id="3" name="Table 2">
            <a:extLst>
              <a:ext uri="{FF2B5EF4-FFF2-40B4-BE49-F238E27FC236}">
                <a16:creationId xmlns:a16="http://schemas.microsoft.com/office/drawing/2014/main" id="{DF55645A-AE4E-4BC0-8C37-F628676FC310}"/>
              </a:ext>
            </a:extLst>
          </p:cNvPr>
          <p:cNvGraphicFramePr>
            <a:graphicFrameLocks noGrp="1"/>
          </p:cNvGraphicFramePr>
          <p:nvPr>
            <p:extLst>
              <p:ext uri="{D42A27DB-BD31-4B8C-83A1-F6EECF244321}">
                <p14:modId xmlns:p14="http://schemas.microsoft.com/office/powerpoint/2010/main" val="3518277024"/>
              </p:ext>
            </p:extLst>
          </p:nvPr>
        </p:nvGraphicFramePr>
        <p:xfrm>
          <a:off x="1853738" y="847124"/>
          <a:ext cx="9937964" cy="5890714"/>
        </p:xfrm>
        <a:graphic>
          <a:graphicData uri="http://schemas.openxmlformats.org/drawingml/2006/table">
            <a:tbl>
              <a:tblPr firstRow="1" firstCol="1" bandRow="1"/>
              <a:tblGrid>
                <a:gridCol w="1829106">
                  <a:extLst>
                    <a:ext uri="{9D8B030D-6E8A-4147-A177-3AD203B41FA5}">
                      <a16:colId xmlns:a16="http://schemas.microsoft.com/office/drawing/2014/main" val="1182866662"/>
                    </a:ext>
                  </a:extLst>
                </a:gridCol>
                <a:gridCol w="4555931">
                  <a:extLst>
                    <a:ext uri="{9D8B030D-6E8A-4147-A177-3AD203B41FA5}">
                      <a16:colId xmlns:a16="http://schemas.microsoft.com/office/drawing/2014/main" val="2180822236"/>
                    </a:ext>
                  </a:extLst>
                </a:gridCol>
                <a:gridCol w="3552927">
                  <a:extLst>
                    <a:ext uri="{9D8B030D-6E8A-4147-A177-3AD203B41FA5}">
                      <a16:colId xmlns:a16="http://schemas.microsoft.com/office/drawing/2014/main" val="421975754"/>
                    </a:ext>
                  </a:extLst>
                </a:gridCol>
              </a:tblGrid>
              <a:tr h="948907">
                <a:tc gridSpan="3">
                  <a:txBody>
                    <a:bodyPr/>
                    <a:lstStyle/>
                    <a:p>
                      <a:pPr>
                        <a:lnSpc>
                          <a:spcPct val="107000"/>
                        </a:lnSpc>
                        <a:spcAft>
                          <a:spcPts val="0"/>
                        </a:spcAft>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two </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compulsory</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meetings should be recorded using </a:t>
                      </a:r>
                      <a:r>
                        <a:rPr lang="en-GB" sz="1800" b="1" dirty="0" err="1">
                          <a:effectLst/>
                          <a:latin typeface="Calibri" panose="020F0502020204030204" pitchFamily="34" charset="0"/>
                          <a:ea typeface="Times New Roman" panose="02020603050405020304" pitchFamily="18" charset="0"/>
                          <a:cs typeface="Times New Roman" panose="02020603050405020304" pitchFamily="18" charset="0"/>
                        </a:rPr>
                        <a:t>Myprogress</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Please have an </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additional introductory group meeting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with your </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1st</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year tutees before week 4 of their course.</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0" dirty="0">
                          <a:effectLst/>
                          <a:latin typeface="Calibri" panose="020F0502020204030204" pitchFamily="34" charset="0"/>
                          <a:ea typeface="Times New Roman" panose="02020603050405020304" pitchFamily="18" charset="0"/>
                          <a:cs typeface="Times New Roman" panose="02020603050405020304" pitchFamily="18" charset="0"/>
                        </a:rPr>
                        <a:t>Students may request additional meetings if issues crop up.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59732102"/>
                  </a:ext>
                </a:extLst>
              </a:tr>
              <a:tr h="670722">
                <a:tc>
                  <a:txBody>
                    <a:bodyPr/>
                    <a:lstStyle/>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Course/Year</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Frequency of Meetings:  2 compulsory meetings per year</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    Meeting 1 deadline                                                        Meeting 2 deadline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939570726"/>
                  </a:ext>
                </a:extLst>
              </a:tr>
              <a:tr h="709027">
                <a:tc>
                  <a:txBody>
                    <a:bodyPr/>
                    <a:lstStyle/>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  MBBS5 Y1</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Introductory meet &amp; greet before </a:t>
                      </a:r>
                      <a:r>
                        <a:rPr lang="en-GB" sz="1800" b="1" kern="1200" dirty="0">
                          <a:solidFill>
                            <a:srgbClr val="C00000"/>
                          </a:solidFill>
                          <a:effectLst/>
                          <a:latin typeface="Calibri" panose="020F0502020204030204" pitchFamily="34" charset="0"/>
                          <a:ea typeface="+mn-ea"/>
                          <a:cs typeface="Calibri" panose="020F0502020204030204" pitchFamily="34" charset="0"/>
                        </a:rPr>
                        <a:t>20/10/23</a:t>
                      </a:r>
                      <a:endParaRPr lang="en-GB" sz="18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07000"/>
                        </a:lnSpc>
                        <a:spcAft>
                          <a:spcPts val="0"/>
                        </a:spcAft>
                      </a:pPr>
                      <a:r>
                        <a:rPr lang="en-GB" sz="1800" b="1" kern="1200" dirty="0">
                          <a:solidFill>
                            <a:schemeClr val="tx1"/>
                          </a:solidFill>
                          <a:effectLst/>
                          <a:latin typeface="+mn-lt"/>
                          <a:ea typeface="+mn-ea"/>
                          <a:cs typeface="+mn-cs"/>
                        </a:rPr>
                        <a:t>24/11/23</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kern="1200">
                          <a:solidFill>
                            <a:schemeClr val="tx1"/>
                          </a:solidFill>
                          <a:effectLst/>
                          <a:latin typeface="+mn-lt"/>
                          <a:ea typeface="+mn-ea"/>
                          <a:cs typeface="+mn-cs"/>
                        </a:rPr>
                        <a:t>19/04/24</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126435"/>
                  </a:ext>
                </a:extLst>
              </a:tr>
              <a:tr h="773757">
                <a:tc>
                  <a:txBody>
                    <a:bodyPr/>
                    <a:lstStyle/>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MBBS4 Y1</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1800" b="1">
                          <a:solidFill>
                            <a:srgbClr val="C00000"/>
                          </a:solidFill>
                          <a:effectLst/>
                          <a:latin typeface="Calibri" panose="020F0502020204030204" pitchFamily="34" charset="0"/>
                          <a:ea typeface="Times New Roman" panose="02020603050405020304" pitchFamily="18" charset="0"/>
                          <a:cs typeface="Calibri" panose="020F0502020204030204" pitchFamily="34" charset="0"/>
                        </a:rPr>
                        <a:t>Introductory meet &amp; greet before </a:t>
                      </a:r>
                      <a:r>
                        <a:rPr lang="en-GB" sz="1800" b="1" kern="1200" dirty="0">
                          <a:solidFill>
                            <a:srgbClr val="C00000"/>
                          </a:solidFill>
                          <a:effectLst/>
                          <a:latin typeface="Calibri" panose="020F0502020204030204" pitchFamily="34" charset="0"/>
                          <a:ea typeface="+mn-ea"/>
                          <a:cs typeface="Calibri" panose="020F0502020204030204" pitchFamily="34" charset="0"/>
                        </a:rPr>
                        <a:t>29/09/23</a:t>
                      </a:r>
                      <a:endParaRPr lang="en-GB" sz="1800" b="1"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07000"/>
                        </a:lnSpc>
                        <a:spcAft>
                          <a:spcPts val="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kern="1200" dirty="0">
                          <a:solidFill>
                            <a:schemeClr val="tx1"/>
                          </a:solidFill>
                          <a:effectLst/>
                          <a:latin typeface="+mn-lt"/>
                          <a:ea typeface="+mn-ea"/>
                          <a:cs typeface="+mn-cs"/>
                        </a:rPr>
                        <a:t>24/11/23</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19/04/24</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6081897"/>
                  </a:ext>
                </a:extLst>
              </a:tr>
              <a:tr h="627010">
                <a:tc>
                  <a:txBody>
                    <a:bodyPr/>
                    <a:lstStyle/>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MBBS5 Y2</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24/11/23</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19/04/24</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301877"/>
                  </a:ext>
                </a:extLst>
              </a:tr>
              <a:tr h="558979">
                <a:tc>
                  <a:txBody>
                    <a:bodyPr/>
                    <a:lstStyle/>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T-year</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24/11/23</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19/04/24</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9216880"/>
                  </a:ext>
                </a:extLst>
              </a:tr>
              <a:tr h="529746">
                <a:tc>
                  <a:txBody>
                    <a:bodyPr/>
                    <a:lstStyle/>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P-year</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24/11/23</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19/04/24</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23164"/>
                  </a:ext>
                </a:extLst>
              </a:tr>
              <a:tr h="536283">
                <a:tc>
                  <a:txBody>
                    <a:bodyPr/>
                    <a:lstStyle/>
                    <a:p>
                      <a:pPr algn="ctr">
                        <a:lnSpc>
                          <a:spcPct val="107000"/>
                        </a:lnSpc>
                        <a:spcAft>
                          <a:spcPts val="0"/>
                        </a:spcAft>
                      </a:pPr>
                      <a:r>
                        <a:rPr lang="en-GB" sz="1800" b="1">
                          <a:effectLst/>
                          <a:latin typeface="Calibri" panose="020F0502020204030204" pitchFamily="34" charset="0"/>
                          <a:ea typeface="Times New Roman" panose="02020603050405020304" pitchFamily="18" charset="0"/>
                          <a:cs typeface="Times New Roman" panose="02020603050405020304" pitchFamily="18" charset="0"/>
                        </a:rPr>
                        <a:t>F-year</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24/11/23</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a:t>
                      </a:r>
                      <a:r>
                        <a:rPr lang="en-GB" sz="1800" b="1" kern="1200">
                          <a:solidFill>
                            <a:srgbClr val="C00000"/>
                          </a:solidFill>
                          <a:effectLst/>
                          <a:latin typeface="+mn-lt"/>
                          <a:ea typeface="+mn-ea"/>
                          <a:cs typeface="+mn-cs"/>
                        </a:rPr>
                        <a:t>14/03/24</a:t>
                      </a:r>
                      <a:endParaRPr lang="en-GB" sz="18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9583575"/>
                  </a:ext>
                </a:extLst>
              </a:tr>
              <a:tr h="536283">
                <a:tc>
                  <a:txBody>
                    <a:bodyPr/>
                    <a:lstStyle/>
                    <a:p>
                      <a:pPr algn="ctr">
                        <a:lnSpc>
                          <a:spcPct val="107000"/>
                        </a:lnSpc>
                        <a:spcAft>
                          <a:spcPts val="0"/>
                        </a:spcAft>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Intercalating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a:solidFill>
                            <a:schemeClr val="tx1"/>
                          </a:solidFill>
                          <a:effectLst/>
                          <a:latin typeface="+mn-lt"/>
                          <a:ea typeface="+mn-ea"/>
                          <a:cs typeface="+mn-cs"/>
                        </a:rPr>
                        <a:t>24/11/23</a:t>
                      </a:r>
                      <a:endParaRPr lang="en-GB" sz="18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GB" sz="1800" b="1" kern="1200" dirty="0">
                          <a:solidFill>
                            <a:schemeClr val="tx1"/>
                          </a:solidFill>
                          <a:effectLst/>
                          <a:latin typeface="+mn-lt"/>
                          <a:ea typeface="+mn-ea"/>
                          <a:cs typeface="+mn-cs"/>
                        </a:rPr>
                        <a:t>19/04/24</a:t>
                      </a:r>
                      <a:endParaRPr lang="en-GB" sz="18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6197279"/>
                  </a:ext>
                </a:extLst>
              </a:tr>
            </a:tbl>
          </a:graphicData>
        </a:graphic>
      </p:graphicFrame>
    </p:spTree>
    <p:extLst>
      <p:ext uri="{BB962C8B-B14F-4D97-AF65-F5344CB8AC3E}">
        <p14:creationId xmlns:p14="http://schemas.microsoft.com/office/powerpoint/2010/main" val="859311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8880" y="0"/>
            <a:ext cx="2712720" cy="1280890"/>
          </a:xfrm>
        </p:spPr>
        <p:txBody>
          <a:bodyPr>
            <a:normAutofit/>
          </a:bodyPr>
          <a:lstStyle/>
          <a:p>
            <a:r>
              <a:rPr lang="en-GB" sz="4000" b="1" dirty="0"/>
              <a:t>Exams</a:t>
            </a:r>
          </a:p>
        </p:txBody>
      </p:sp>
      <p:sp>
        <p:nvSpPr>
          <p:cNvPr id="3" name="Content Placeholder 2"/>
          <p:cNvSpPr>
            <a:spLocks noGrp="1"/>
          </p:cNvSpPr>
          <p:nvPr>
            <p:ph idx="1"/>
          </p:nvPr>
        </p:nvSpPr>
        <p:spPr>
          <a:xfrm>
            <a:off x="1957137" y="1036320"/>
            <a:ext cx="9839158" cy="6265511"/>
          </a:xfrm>
        </p:spPr>
        <p:txBody>
          <a:bodyPr>
            <a:noAutofit/>
          </a:bodyPr>
          <a:lstStyle/>
          <a:p>
            <a:r>
              <a:rPr lang="en-GB" sz="2000" b="1" dirty="0"/>
              <a:t>All students will sit their summative exams in the summer.  The early years will have a practice exam between Dec &amp; March.</a:t>
            </a:r>
            <a:r>
              <a:rPr lang="en-GB" sz="2000" dirty="0">
                <a:hlinkClick r:id="rId2"/>
              </a:rPr>
              <a:t>  For dates check SGUL-Exams-Calendar-2022-23.xlsx (live.com)</a:t>
            </a:r>
            <a:endParaRPr lang="en-GB" sz="2000" b="1" dirty="0"/>
          </a:p>
          <a:p>
            <a:r>
              <a:rPr lang="en-GB" sz="2000" b="1" dirty="0"/>
              <a:t>Personal Tutors are cc’d into the exam results letters sent to personal tutees </a:t>
            </a:r>
          </a:p>
          <a:p>
            <a:r>
              <a:rPr lang="en-GB" sz="2000" b="1" dirty="0"/>
              <a:t>Will receive results at same time as students</a:t>
            </a:r>
          </a:p>
          <a:p>
            <a:r>
              <a:rPr lang="en-GB" sz="2000" b="1" dirty="0"/>
              <a:t>Will usually involve about 3 e-mails - unable to streamline at present</a:t>
            </a:r>
          </a:p>
          <a:p>
            <a:r>
              <a:rPr lang="en-GB" sz="2000" b="1" dirty="0"/>
              <a:t>Please inform Exams Team if you do </a:t>
            </a:r>
            <a:r>
              <a:rPr lang="en-GB" sz="2000" b="1" u="sng" dirty="0"/>
              <a:t>not</a:t>
            </a:r>
            <a:r>
              <a:rPr lang="en-GB" sz="2000" b="1" dirty="0"/>
              <a:t> receive these</a:t>
            </a:r>
          </a:p>
          <a:p>
            <a:endParaRPr lang="en-GB" sz="2000" b="1" dirty="0"/>
          </a:p>
          <a:p>
            <a:r>
              <a:rPr lang="en-GB" sz="2000" b="1" dirty="0"/>
              <a:t>More specific information about how to interpret exam results is available on PT section of website (under MBBS).  Recent changes to MBBS assessment can be found here:</a:t>
            </a:r>
          </a:p>
          <a:p>
            <a:r>
              <a:rPr lang="en-GB" sz="2000" dirty="0">
                <a:hlinkClick r:id="rId3"/>
              </a:rPr>
              <a:t>Changes to MBBS Assessment Grades 2022-23 (panopto.eu)</a:t>
            </a:r>
            <a:endParaRPr lang="en-GB" sz="2000" b="1" dirty="0"/>
          </a:p>
          <a:p>
            <a:r>
              <a:rPr lang="en-GB" sz="2000" dirty="0">
                <a:hlinkClick r:id="rId4"/>
              </a:rPr>
              <a:t>Clinical competency assessments (panopto.eu)</a:t>
            </a:r>
            <a:endParaRPr lang="en-GB" sz="2000" b="1" dirty="0"/>
          </a:p>
        </p:txBody>
      </p:sp>
    </p:spTree>
    <p:extLst>
      <p:ext uri="{BB962C8B-B14F-4D97-AF65-F5344CB8AC3E}">
        <p14:creationId xmlns:p14="http://schemas.microsoft.com/office/powerpoint/2010/main" val="695971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682751" y="0"/>
            <a:ext cx="8964612" cy="647700"/>
          </a:xfrm>
        </p:spPr>
        <p:txBody>
          <a:bodyPr>
            <a:normAutofit fontScale="90000"/>
          </a:bodyPr>
          <a:lstStyle/>
          <a:p>
            <a:pPr algn="ctr">
              <a:defRPr/>
            </a:pPr>
            <a:r>
              <a:rPr lang="en-GB" altLang="en-US" b="1" dirty="0">
                <a:solidFill>
                  <a:schemeClr val="accent1">
                    <a:lumMod val="50000"/>
                  </a:schemeClr>
                </a:solidFill>
              </a:rPr>
              <a:t>References</a:t>
            </a:r>
            <a:r>
              <a:rPr lang="en-GB" altLang="en-US" dirty="0">
                <a:solidFill>
                  <a:schemeClr val="accent1">
                    <a:lumMod val="50000"/>
                  </a:schemeClr>
                </a:solidFill>
              </a:rPr>
              <a:t> </a:t>
            </a:r>
            <a:br>
              <a:rPr lang="en-GB" altLang="en-US" dirty="0">
                <a:solidFill>
                  <a:schemeClr val="accent1">
                    <a:lumMod val="50000"/>
                  </a:schemeClr>
                </a:solidFill>
              </a:rPr>
            </a:br>
            <a:r>
              <a:rPr lang="en-GB" altLang="en-US" sz="2100" dirty="0">
                <a:solidFill>
                  <a:schemeClr val="accent1">
                    <a:lumMod val="50000"/>
                  </a:schemeClr>
                </a:solidFill>
              </a:rPr>
              <a:t> </a:t>
            </a:r>
          </a:p>
        </p:txBody>
      </p:sp>
      <p:sp>
        <p:nvSpPr>
          <p:cNvPr id="3" name="Content Placeholder 2"/>
          <p:cNvSpPr>
            <a:spLocks noGrp="1"/>
          </p:cNvSpPr>
          <p:nvPr>
            <p:ph idx="1"/>
          </p:nvPr>
        </p:nvSpPr>
        <p:spPr>
          <a:xfrm>
            <a:off x="1844675" y="1408944"/>
            <a:ext cx="10347325" cy="5543550"/>
          </a:xfrm>
        </p:spPr>
        <p:txBody>
          <a:bodyPr>
            <a:normAutofit/>
          </a:bodyPr>
          <a:lstStyle/>
          <a:p>
            <a:pPr>
              <a:buFont typeface="Arial" panose="020B0604020202020204" pitchFamily="34" charset="0"/>
              <a:buChar char="•"/>
              <a:defRPr/>
            </a:pPr>
            <a:r>
              <a:rPr lang="en-GB" sz="2000" b="1" dirty="0">
                <a:solidFill>
                  <a:schemeClr val="accent1">
                    <a:lumMod val="50000"/>
                  </a:schemeClr>
                </a:solidFill>
              </a:rPr>
              <a:t>Part time work</a:t>
            </a:r>
          </a:p>
          <a:p>
            <a:pPr>
              <a:buFont typeface="Arial" panose="020B0604020202020204" pitchFamily="34" charset="0"/>
              <a:buChar char="•"/>
              <a:defRPr/>
            </a:pPr>
            <a:r>
              <a:rPr lang="en-GB" sz="2000" b="1" dirty="0">
                <a:solidFill>
                  <a:schemeClr val="accent1">
                    <a:lumMod val="50000"/>
                  </a:schemeClr>
                </a:solidFill>
              </a:rPr>
              <a:t>Funding from a charity </a:t>
            </a:r>
          </a:p>
          <a:p>
            <a:pPr>
              <a:buFont typeface="Arial" panose="020B0604020202020204" pitchFamily="34" charset="0"/>
              <a:buChar char="•"/>
              <a:defRPr/>
            </a:pPr>
            <a:r>
              <a:rPr lang="en-GB" sz="2000" b="1" dirty="0">
                <a:solidFill>
                  <a:schemeClr val="accent1">
                    <a:lumMod val="50000"/>
                  </a:schemeClr>
                </a:solidFill>
              </a:rPr>
              <a:t>Intercalating BSc placement </a:t>
            </a:r>
          </a:p>
          <a:p>
            <a:pPr>
              <a:buFont typeface="Arial" panose="020B0604020202020204" pitchFamily="34" charset="0"/>
              <a:buChar char="•"/>
              <a:defRPr/>
            </a:pPr>
            <a:r>
              <a:rPr lang="en-GB" sz="2000" b="1" dirty="0">
                <a:solidFill>
                  <a:schemeClr val="accent1">
                    <a:lumMod val="50000"/>
                  </a:schemeClr>
                </a:solidFill>
              </a:rPr>
              <a:t>Final Year Foundation programme reference - academic reference </a:t>
            </a:r>
          </a:p>
          <a:p>
            <a:pPr>
              <a:buFont typeface="Arial" panose="020B0604020202020204" pitchFamily="34" charset="0"/>
              <a:buChar char="•"/>
              <a:defRPr/>
            </a:pPr>
            <a:r>
              <a:rPr lang="en-GB" sz="2000" b="1" dirty="0">
                <a:solidFill>
                  <a:schemeClr val="accent1">
                    <a:lumMod val="50000"/>
                  </a:schemeClr>
                </a:solidFill>
              </a:rPr>
              <a:t>Final Year Elective (Home) Tutor – required for students undertaking elective outside UK.</a:t>
            </a:r>
          </a:p>
          <a:p>
            <a:pPr>
              <a:buFont typeface="Arial" panose="020B0604020202020204" pitchFamily="34" charset="0"/>
              <a:buChar char="•"/>
              <a:defRPr/>
            </a:pPr>
            <a:r>
              <a:rPr lang="en-GB" sz="2000" b="1" dirty="0">
                <a:solidFill>
                  <a:schemeClr val="accent1">
                    <a:lumMod val="50000"/>
                  </a:schemeClr>
                </a:solidFill>
              </a:rPr>
              <a:t>If they need a supporting statement for Mitigating Circumstances </a:t>
            </a:r>
          </a:p>
          <a:p>
            <a:pPr marL="0" indent="0">
              <a:buNone/>
              <a:defRPr/>
            </a:pPr>
            <a:r>
              <a:rPr lang="en-GB" sz="2000" b="1" dirty="0">
                <a:solidFill>
                  <a:schemeClr val="accent1">
                    <a:lumMod val="50000"/>
                  </a:schemeClr>
                </a:solidFill>
              </a:rPr>
              <a:t>    or at a Discretionary Panel, to act as student’s advocate </a:t>
            </a:r>
            <a:r>
              <a:rPr lang="en-GB" sz="2000" b="1" dirty="0" err="1">
                <a:solidFill>
                  <a:schemeClr val="accent1">
                    <a:lumMod val="50000"/>
                  </a:schemeClr>
                </a:solidFill>
              </a:rPr>
              <a:t>etc</a:t>
            </a:r>
            <a:endParaRPr lang="en-GB" sz="2000" b="1" dirty="0">
              <a:solidFill>
                <a:schemeClr val="accent1">
                  <a:lumMod val="50000"/>
                </a:schemeClr>
              </a:solidFill>
            </a:endParaRPr>
          </a:p>
          <a:p>
            <a:pPr marL="0" indent="0">
              <a:buNone/>
              <a:defRPr/>
            </a:pPr>
            <a:endParaRPr lang="en-GB" sz="2000" b="1" dirty="0">
              <a:solidFill>
                <a:schemeClr val="accent1">
                  <a:lumMod val="50000"/>
                </a:schemeClr>
              </a:solidFill>
            </a:endParaRPr>
          </a:p>
          <a:p>
            <a:pPr>
              <a:buFont typeface="Arial" panose="020B0604020202020204" pitchFamily="34" charset="0"/>
              <a:buChar char="•"/>
              <a:defRPr/>
            </a:pPr>
            <a:r>
              <a:rPr lang="en-GB" sz="2000" b="1" dirty="0">
                <a:solidFill>
                  <a:schemeClr val="accent1">
                    <a:lumMod val="50000"/>
                  </a:schemeClr>
                </a:solidFill>
              </a:rPr>
              <a:t>Personal Tutors should </a:t>
            </a:r>
            <a:r>
              <a:rPr lang="en-GB" sz="2000" b="1" u="sng" dirty="0">
                <a:solidFill>
                  <a:schemeClr val="accent1">
                    <a:lumMod val="50000"/>
                  </a:schemeClr>
                </a:solidFill>
              </a:rPr>
              <a:t>not</a:t>
            </a:r>
            <a:r>
              <a:rPr lang="en-GB" sz="2000" b="1" dirty="0">
                <a:solidFill>
                  <a:schemeClr val="accent1">
                    <a:lumMod val="50000"/>
                  </a:schemeClr>
                </a:solidFill>
              </a:rPr>
              <a:t> provide references for landlords              </a:t>
            </a:r>
          </a:p>
          <a:p>
            <a:pPr marL="0" indent="0">
              <a:buNone/>
              <a:defRPr/>
            </a:pPr>
            <a:r>
              <a:rPr lang="en-GB" sz="2000" b="1" dirty="0">
                <a:solidFill>
                  <a:schemeClr val="accent1">
                    <a:lumMod val="50000"/>
                  </a:schemeClr>
                </a:solidFill>
              </a:rPr>
              <a:t>   </a:t>
            </a:r>
            <a:r>
              <a:rPr lang="en-GB" sz="2000" dirty="0">
                <a:solidFill>
                  <a:schemeClr val="accent1">
                    <a:lumMod val="50000"/>
                  </a:schemeClr>
                </a:solidFill>
              </a:rPr>
              <a:t>(ask Accommodation and Welfare Advisor in Student Centre)</a:t>
            </a:r>
          </a:p>
          <a:p>
            <a:pPr marL="0" indent="0">
              <a:buNone/>
              <a:defRPr/>
            </a:pPr>
            <a:r>
              <a:rPr lang="en-GB" sz="2000" dirty="0">
                <a:solidFill>
                  <a:schemeClr val="accent1">
                    <a:lumMod val="50000"/>
                  </a:schemeClr>
                </a:solidFill>
              </a:rPr>
              <a:t>If in doubt, please contact MBBS PT Lead.</a:t>
            </a:r>
          </a:p>
          <a:p>
            <a:pPr marL="0" indent="0">
              <a:buNone/>
              <a:defRPr/>
            </a:pPr>
            <a:endParaRPr lang="en-GB" dirty="0"/>
          </a:p>
        </p:txBody>
      </p:sp>
      <p:sp>
        <p:nvSpPr>
          <p:cNvPr id="2" name="TextBox 1"/>
          <p:cNvSpPr txBox="1"/>
          <p:nvPr/>
        </p:nvSpPr>
        <p:spPr>
          <a:xfrm>
            <a:off x="1682752" y="532999"/>
            <a:ext cx="9998998" cy="830997"/>
          </a:xfrm>
          <a:prstGeom prst="rect">
            <a:avLst/>
          </a:prstGeom>
          <a:noFill/>
        </p:spPr>
        <p:txBody>
          <a:bodyPr wrap="square">
            <a:spAutoFit/>
          </a:bodyPr>
          <a:lstStyle/>
          <a:p>
            <a:pPr>
              <a:defRPr/>
            </a:pPr>
            <a:r>
              <a:rPr lang="en-GB" altLang="en-US" sz="2400" b="1" dirty="0">
                <a:solidFill>
                  <a:schemeClr val="accent1">
                    <a:lumMod val="50000"/>
                  </a:schemeClr>
                </a:solidFill>
              </a:rPr>
              <a:t>Students may ask you to write a reference for them.  </a:t>
            </a:r>
          </a:p>
          <a:p>
            <a:pPr>
              <a:defRPr/>
            </a:pPr>
            <a:r>
              <a:rPr lang="en-GB" altLang="en-US" sz="2400" b="1" dirty="0">
                <a:solidFill>
                  <a:schemeClr val="accent1">
                    <a:lumMod val="50000"/>
                  </a:schemeClr>
                </a:solidFill>
              </a:rPr>
              <a:t>Examples:</a:t>
            </a:r>
            <a:endParaRPr lang="en-GB" sz="2400" b="1" dirty="0"/>
          </a:p>
        </p:txBody>
      </p:sp>
    </p:spTree>
    <p:extLst>
      <p:ext uri="{BB962C8B-B14F-4D97-AF65-F5344CB8AC3E}">
        <p14:creationId xmlns:p14="http://schemas.microsoft.com/office/powerpoint/2010/main" val="4200191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784" y="0"/>
            <a:ext cx="11774215" cy="833054"/>
          </a:xfrm>
        </p:spPr>
        <p:txBody>
          <a:bodyPr>
            <a:normAutofit/>
          </a:bodyPr>
          <a:lstStyle/>
          <a:p>
            <a:pPr algn="ctr"/>
            <a:r>
              <a:rPr lang="en-US" sz="3600" b="1" dirty="0">
                <a:solidFill>
                  <a:schemeClr val="accent5">
                    <a:lumMod val="75000"/>
                  </a:schemeClr>
                </a:solidFill>
              </a:rPr>
              <a:t>Welfare Team –updates &amp; meetings</a:t>
            </a:r>
          </a:p>
        </p:txBody>
      </p:sp>
      <p:sp>
        <p:nvSpPr>
          <p:cNvPr id="3" name="Content Placeholder 2"/>
          <p:cNvSpPr>
            <a:spLocks noGrp="1"/>
          </p:cNvSpPr>
          <p:nvPr>
            <p:ph idx="1"/>
          </p:nvPr>
        </p:nvSpPr>
        <p:spPr>
          <a:xfrm>
            <a:off x="1607923" y="668532"/>
            <a:ext cx="10479442" cy="6189468"/>
          </a:xfrm>
        </p:spPr>
        <p:txBody>
          <a:bodyPr>
            <a:normAutofit fontScale="92500" lnSpcReduction="20000"/>
          </a:bodyPr>
          <a:lstStyle/>
          <a:p>
            <a:r>
              <a:rPr lang="en-GB" sz="2200" b="1" dirty="0">
                <a:solidFill>
                  <a:schemeClr val="tx1"/>
                </a:solidFill>
              </a:rPr>
              <a:t>PT update session for all MBBS personal tutors twice per year  (Dec &amp; June)</a:t>
            </a:r>
          </a:p>
          <a:p>
            <a:r>
              <a:rPr lang="en-GB" sz="2200" b="1" dirty="0">
                <a:solidFill>
                  <a:schemeClr val="tx1"/>
                </a:solidFill>
                <a:latin typeface="Calibri" panose="020F0502020204030204" pitchFamily="34" charset="0"/>
                <a:cs typeface="Calibri" panose="020F0502020204030204" pitchFamily="34" charset="0"/>
              </a:rPr>
              <a:t>Relevant Policies: </a:t>
            </a:r>
            <a:r>
              <a:rPr lang="en-GB" sz="2200" u="sng" dirty="0">
                <a:solidFill>
                  <a:schemeClr val="tx1"/>
                </a:solidFill>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https://sgul.ac.uk/about-us/governance/policies#student-policies</a:t>
            </a:r>
            <a:endParaRPr lang="en-GB" sz="2200"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GB" sz="2200" b="1" dirty="0">
                <a:solidFill>
                  <a:schemeClr val="tx1"/>
                </a:solidFill>
                <a:latin typeface="Calibri" panose="020F0502020204030204" pitchFamily="34" charset="0"/>
                <a:cs typeface="Calibri" panose="020F0502020204030204" pitchFamily="34" charset="0"/>
              </a:rPr>
              <a:t>Prevent Training – </a:t>
            </a:r>
            <a:r>
              <a:rPr lang="en-GB" sz="2200" dirty="0">
                <a:solidFill>
                  <a:schemeClr val="tx1"/>
                </a:solidFill>
                <a:latin typeface="Calibri" panose="020F0502020204030204" pitchFamily="34" charset="0"/>
                <a:cs typeface="Calibri" panose="020F0502020204030204" pitchFamily="34" charset="0"/>
              </a:rPr>
              <a:t>Personal tutors are r</a:t>
            </a:r>
            <a:r>
              <a:rPr lang="en-GB" sz="2200" b="0" i="0" dirty="0">
                <a:solidFill>
                  <a:srgbClr val="333333"/>
                </a:solidFill>
                <a:effectLst/>
                <a:latin typeface="ITC Franklin Gothic LT W01 Bk"/>
              </a:rPr>
              <a:t>equired to </a:t>
            </a:r>
            <a:r>
              <a:rPr lang="en-GB" sz="2200" b="0" i="0" dirty="0">
                <a:solidFill>
                  <a:schemeClr val="tx1"/>
                </a:solidFill>
                <a:effectLst/>
                <a:latin typeface="ITC Franklin Gothic LT W01 Bk"/>
              </a:rPr>
              <a:t>complete online training (SGUL webpage)</a:t>
            </a:r>
          </a:p>
          <a:p>
            <a:endParaRPr lang="en-GB" sz="1100" b="1" dirty="0">
              <a:solidFill>
                <a:schemeClr val="tx1"/>
              </a:solidFill>
              <a:latin typeface="Calibri" panose="020F0502020204030204" pitchFamily="34" charset="0"/>
              <a:cs typeface="Calibri" panose="020F0502020204030204" pitchFamily="34" charset="0"/>
            </a:endParaRPr>
          </a:p>
          <a:p>
            <a:pPr marL="0" indent="0">
              <a:buNone/>
            </a:pPr>
            <a:r>
              <a:rPr lang="en-GB" sz="2200" b="1" dirty="0">
                <a:solidFill>
                  <a:schemeClr val="tx1"/>
                </a:solidFill>
              </a:rPr>
              <a:t>The Student Welfare Team at SGUL: You are part of a wider welfare team</a:t>
            </a:r>
          </a:p>
          <a:p>
            <a:r>
              <a:rPr lang="en-GB" sz="2200" b="1" dirty="0">
                <a:latin typeface="Calibri" panose="020F0502020204030204" pitchFamily="34" charset="0"/>
                <a:cs typeface="Calibri" panose="020F0502020204030204" pitchFamily="34" charset="0"/>
              </a:rPr>
              <a:t>Student Welfare Group </a:t>
            </a:r>
            <a:r>
              <a:rPr lang="en-GB" sz="2200" dirty="0">
                <a:latin typeface="Calibri" panose="020F0502020204030204" pitchFamily="34" charset="0"/>
                <a:cs typeface="Calibri" panose="020F0502020204030204" pitchFamily="34" charset="0"/>
              </a:rPr>
              <a:t>meets every Tuesday morning 9am – attended by Dean for Welfare (Jane Cronin Davis), </a:t>
            </a:r>
            <a:r>
              <a:rPr lang="en-GB" sz="2200" dirty="0">
                <a:solidFill>
                  <a:schemeClr val="tx1"/>
                </a:solidFill>
                <a:latin typeface="Calibri" panose="020F0502020204030204" pitchFamily="34" charset="0"/>
                <a:cs typeface="Calibri" panose="020F0502020204030204" pitchFamily="34" charset="0"/>
              </a:rPr>
              <a:t>PT coordinator SGUL (Suman Rice), Assistant Registrar (Gavin Taylor), Head of Counselling, PT leads – identifies student welfare raised by course teams, PTs, Halls, concerned colleague forms - discuss new &amp;/or serious issues requiring input from senior welfare team. </a:t>
            </a:r>
            <a:r>
              <a:rPr lang="en-GB" sz="2200" i="1" dirty="0">
                <a:solidFill>
                  <a:schemeClr val="tx1"/>
                </a:solidFill>
                <a:latin typeface="Calibri" panose="020F0502020204030204" pitchFamily="34" charset="0"/>
                <a:cs typeface="Calibri" panose="020F0502020204030204" pitchFamily="34" charset="0"/>
              </a:rPr>
              <a:t>Please contact MBBS PT Lead to raise a concern.</a:t>
            </a:r>
          </a:p>
          <a:p>
            <a:r>
              <a:rPr lang="en-GB" sz="2200" b="1" dirty="0">
                <a:solidFill>
                  <a:schemeClr val="tx1"/>
                </a:solidFill>
                <a:latin typeface="Calibri" panose="020F0502020204030204" pitchFamily="34" charset="0"/>
                <a:cs typeface="Calibri" panose="020F0502020204030204" pitchFamily="34" charset="0"/>
              </a:rPr>
              <a:t>MBBS Welfare Admin Meeting </a:t>
            </a:r>
            <a:r>
              <a:rPr lang="en-GB" sz="2200" dirty="0">
                <a:solidFill>
                  <a:schemeClr val="tx1"/>
                </a:solidFill>
                <a:latin typeface="Calibri" panose="020F0502020204030204" pitchFamily="34" charset="0"/>
                <a:cs typeface="Calibri" panose="020F0502020204030204" pitchFamily="34" charset="0"/>
              </a:rPr>
              <a:t>on Mondays 2 pm – year admin Co-ordinators &amp; PT Lead - identifies current student issues, reviews students of concern, plan of supportive action, monitor ongoing issues. </a:t>
            </a:r>
            <a:r>
              <a:rPr lang="en-GB" sz="2200" i="1" dirty="0">
                <a:solidFill>
                  <a:schemeClr val="tx1"/>
                </a:solidFill>
                <a:latin typeface="Calibri" panose="020F0502020204030204" pitchFamily="34" charset="0"/>
                <a:cs typeface="Calibri" panose="020F0502020204030204" pitchFamily="34" charset="0"/>
              </a:rPr>
              <a:t>If you are concerned about any student please contact MBBS PT Lead</a:t>
            </a:r>
            <a:r>
              <a:rPr lang="en-GB" sz="2200" dirty="0">
                <a:solidFill>
                  <a:schemeClr val="tx1"/>
                </a:solidFill>
                <a:latin typeface="Calibri" panose="020F0502020204030204" pitchFamily="34" charset="0"/>
                <a:cs typeface="Calibri" panose="020F0502020204030204" pitchFamily="34" charset="0"/>
              </a:rPr>
              <a:t>.</a:t>
            </a:r>
          </a:p>
          <a:p>
            <a:r>
              <a:rPr lang="en-GB" sz="2200" b="1" dirty="0">
                <a:solidFill>
                  <a:schemeClr val="tx1"/>
                </a:solidFill>
                <a:latin typeface="Calibri" panose="020F0502020204030204" pitchFamily="34" charset="0"/>
                <a:cs typeface="Calibri" panose="020F0502020204030204" pitchFamily="34" charset="0"/>
              </a:rPr>
              <a:t>Student Progress &amp; Monitoring Committee (SPMC)  </a:t>
            </a:r>
            <a:r>
              <a:rPr lang="en-GB" sz="2200" dirty="0">
                <a:solidFill>
                  <a:schemeClr val="tx1"/>
                </a:solidFill>
                <a:latin typeface="Calibri" panose="020F0502020204030204" pitchFamily="34" charset="0"/>
                <a:cs typeface="Calibri" panose="020F0502020204030204" pitchFamily="34" charset="0"/>
              </a:rPr>
              <a:t>- Serious health or disciplinary issues -  termly meetings.</a:t>
            </a:r>
          </a:p>
          <a:p>
            <a:r>
              <a:rPr lang="en-GB" sz="2200" b="1" dirty="0">
                <a:solidFill>
                  <a:schemeClr val="tx1"/>
                </a:solidFill>
                <a:latin typeface="Calibri" panose="020F0502020204030204" pitchFamily="34" charset="0"/>
                <a:cs typeface="Calibri" panose="020F0502020204030204" pitchFamily="34" charset="0"/>
              </a:rPr>
              <a:t>Student Conduct and Compliance </a:t>
            </a:r>
            <a:r>
              <a:rPr lang="en-GB" sz="2200" dirty="0">
                <a:solidFill>
                  <a:schemeClr val="tx1"/>
                </a:solidFill>
                <a:latin typeface="Calibri" panose="020F0502020204030204" pitchFamily="34" charset="0"/>
                <a:cs typeface="Calibri" panose="020F0502020204030204" pitchFamily="34" charset="0"/>
              </a:rPr>
              <a:t>manage complaints and disciplinary issues (anti social behaviours, unprofessional behaviour, cheating, etc)</a:t>
            </a:r>
          </a:p>
          <a:p>
            <a:r>
              <a:rPr lang="en-GB" sz="2200" dirty="0">
                <a:solidFill>
                  <a:srgbClr val="000000"/>
                </a:solidFill>
                <a:latin typeface="Calibri" panose="020F0502020204030204" pitchFamily="34" charset="0"/>
                <a:cs typeface="Calibri" panose="020F0502020204030204" pitchFamily="34" charset="0"/>
              </a:rPr>
              <a:t>For personal tutors who have </a:t>
            </a:r>
            <a:r>
              <a:rPr lang="en-GB" sz="2200" b="1" u="sng" dirty="0">
                <a:solidFill>
                  <a:schemeClr val="tx1"/>
                </a:solidFill>
                <a:latin typeface="Calibri" panose="020F0502020204030204" pitchFamily="34" charset="0"/>
                <a:cs typeface="Calibri" panose="020F0502020204030204" pitchFamily="34" charset="0"/>
              </a:rPr>
              <a:t>urgent</a:t>
            </a:r>
            <a:r>
              <a:rPr lang="en-GB" sz="2200" dirty="0">
                <a:solidFill>
                  <a:schemeClr val="tx1"/>
                </a:solidFill>
                <a:latin typeface="Calibri" panose="020F0502020204030204" pitchFamily="34" charset="0"/>
                <a:cs typeface="Calibri" panose="020F0502020204030204" pitchFamily="34" charset="0"/>
              </a:rPr>
              <a:t> concerns about a student </a:t>
            </a:r>
            <a:r>
              <a:rPr lang="en-GB" sz="2200" b="1" dirty="0">
                <a:solidFill>
                  <a:schemeClr val="tx1"/>
                </a:solidFill>
                <a:latin typeface="Calibri" panose="020F0502020204030204" pitchFamily="34" charset="0"/>
                <a:cs typeface="Calibri" panose="020F0502020204030204" pitchFamily="34" charset="0"/>
              </a:rPr>
              <a:t>out-of-hours</a:t>
            </a:r>
            <a:r>
              <a:rPr lang="en-GB" sz="2200" dirty="0">
                <a:solidFill>
                  <a:schemeClr val="tx1"/>
                </a:solidFill>
                <a:latin typeface="Calibri" panose="020F0502020204030204" pitchFamily="34" charset="0"/>
                <a:cs typeface="Calibri" panose="020F0502020204030204" pitchFamily="34" charset="0"/>
              </a:rPr>
              <a:t>: Student Centre Team Crisis contact 07805 140518.  </a:t>
            </a:r>
          </a:p>
          <a:p>
            <a:endParaRPr lang="en-GB" dirty="0">
              <a:solidFill>
                <a:srgbClr val="C00000"/>
              </a:solidFill>
            </a:endParaRPr>
          </a:p>
          <a:p>
            <a:endParaRPr lang="en-GB" dirty="0"/>
          </a:p>
        </p:txBody>
      </p:sp>
    </p:spTree>
    <p:extLst>
      <p:ext uri="{BB962C8B-B14F-4D97-AF65-F5344CB8AC3E}">
        <p14:creationId xmlns:p14="http://schemas.microsoft.com/office/powerpoint/2010/main" val="3798961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27" y="4014144"/>
            <a:ext cx="12007273" cy="1280890"/>
          </a:xfrm>
        </p:spPr>
        <p:txBody>
          <a:bodyPr/>
          <a:lstStyle/>
          <a:p>
            <a:pPr algn="ctr"/>
            <a:r>
              <a:rPr lang="en-US" b="1" dirty="0">
                <a:effectLst>
                  <a:outerShdw blurRad="38100" dist="38100" dir="2700000" algn="tl">
                    <a:srgbClr val="000000">
                      <a:alpha val="43137"/>
                    </a:srgbClr>
                  </a:outerShdw>
                </a:effectLst>
              </a:rPr>
              <a:t>Any questions?</a:t>
            </a:r>
          </a:p>
        </p:txBody>
      </p:sp>
      <p:pic>
        <p:nvPicPr>
          <p:cNvPr id="6" name="Picture 5"/>
          <p:cNvPicPr>
            <a:picLocks noChangeAspect="1"/>
          </p:cNvPicPr>
          <p:nvPr/>
        </p:nvPicPr>
        <p:blipFill>
          <a:blip r:embed="rId2"/>
          <a:stretch>
            <a:fillRect/>
          </a:stretch>
        </p:blipFill>
        <p:spPr>
          <a:xfrm>
            <a:off x="4992253" y="1295400"/>
            <a:ext cx="2392218" cy="2392218"/>
          </a:xfrm>
          <a:prstGeom prst="rect">
            <a:avLst/>
          </a:prstGeom>
        </p:spPr>
      </p:pic>
    </p:spTree>
    <p:extLst>
      <p:ext uri="{BB962C8B-B14F-4D97-AF65-F5344CB8AC3E}">
        <p14:creationId xmlns:p14="http://schemas.microsoft.com/office/powerpoint/2010/main" val="721975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149" y="191704"/>
            <a:ext cx="10515600" cy="1126457"/>
          </a:xfrm>
        </p:spPr>
        <p:txBody>
          <a:bodyPr>
            <a:normAutofit fontScale="90000"/>
          </a:bodyPr>
          <a:lstStyle/>
          <a:p>
            <a:pPr algn="ctr"/>
            <a:br>
              <a:rPr lang="en-US" sz="1200" b="1" dirty="0"/>
            </a:br>
            <a:r>
              <a:rPr lang="en-US" sz="3200" b="1" dirty="0"/>
              <a:t>Courses and groups of students undertaking</a:t>
            </a:r>
            <a:br>
              <a:rPr lang="en-US" sz="3200" b="1" dirty="0"/>
            </a:br>
            <a:r>
              <a:rPr lang="en-US" sz="3200" b="1" dirty="0"/>
              <a:t>Medical degree at SGUL :</a:t>
            </a:r>
            <a:endParaRPr lang="en-US" sz="2800" b="1" dirty="0"/>
          </a:p>
        </p:txBody>
      </p:sp>
      <p:sp>
        <p:nvSpPr>
          <p:cNvPr id="3" name="Content Placeholder 2"/>
          <p:cNvSpPr>
            <a:spLocks noGrp="1"/>
          </p:cNvSpPr>
          <p:nvPr>
            <p:ph idx="1"/>
          </p:nvPr>
        </p:nvSpPr>
        <p:spPr>
          <a:xfrm>
            <a:off x="2169622" y="1568969"/>
            <a:ext cx="9809018" cy="5289031"/>
          </a:xfrm>
        </p:spPr>
        <p:txBody>
          <a:bodyPr>
            <a:normAutofit/>
          </a:bodyPr>
          <a:lstStyle/>
          <a:p>
            <a:r>
              <a:rPr lang="en-US" sz="2400" b="1" dirty="0"/>
              <a:t>MBBS 4 year course - Graduate Entry since 2001</a:t>
            </a:r>
          </a:p>
          <a:p>
            <a:endParaRPr lang="en-US" sz="2400" b="1" dirty="0"/>
          </a:p>
          <a:p>
            <a:r>
              <a:rPr lang="en-US" sz="2400" b="1" dirty="0"/>
              <a:t>MBBS 5 year course </a:t>
            </a:r>
            <a:r>
              <a:rPr lang="mr-IN" sz="2400" b="1" dirty="0"/>
              <a:t>–</a:t>
            </a:r>
            <a:r>
              <a:rPr lang="en-US" sz="2400" b="1" dirty="0"/>
              <a:t> Entry from age 18 </a:t>
            </a:r>
            <a:r>
              <a:rPr lang="en-US" sz="2400" b="1" dirty="0">
                <a:solidFill>
                  <a:schemeClr val="tx1"/>
                </a:solidFill>
              </a:rPr>
              <a:t>years </a:t>
            </a:r>
          </a:p>
          <a:p>
            <a:pPr marL="0" indent="0">
              <a:buNone/>
            </a:pPr>
            <a:r>
              <a:rPr lang="en-US" sz="2400" dirty="0">
                <a:solidFill>
                  <a:schemeClr val="tx1"/>
                </a:solidFill>
              </a:rPr>
              <a:t>	(School leavers plus some graduates)</a:t>
            </a:r>
          </a:p>
          <a:p>
            <a:pPr marL="0" indent="0">
              <a:buNone/>
            </a:pPr>
            <a:endParaRPr lang="en-US" sz="2400" dirty="0"/>
          </a:p>
          <a:p>
            <a:pPr marL="0" indent="0">
              <a:buNone/>
            </a:pPr>
            <a:r>
              <a:rPr lang="en-US" sz="2400" b="1" dirty="0"/>
              <a:t>In addition:</a:t>
            </a:r>
          </a:p>
          <a:p>
            <a:r>
              <a:rPr lang="en-US" sz="2400" b="1" dirty="0"/>
              <a:t>T-year transfer </a:t>
            </a:r>
            <a:r>
              <a:rPr lang="en-US" sz="2400" dirty="0"/>
              <a:t>~ 23 students transfer directly into T-Year </a:t>
            </a:r>
          </a:p>
          <a:p>
            <a:pPr marL="0" indent="0">
              <a:buNone/>
            </a:pPr>
            <a:r>
              <a:rPr lang="en-US" sz="2400" dirty="0"/>
              <a:t>after graduation from Biomedical Science degree at SGUL</a:t>
            </a:r>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127824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C32DD-A160-4F91-A7AE-F86092AF11E4}"/>
              </a:ext>
            </a:extLst>
          </p:cNvPr>
          <p:cNvSpPr>
            <a:spLocks noGrp="1"/>
          </p:cNvSpPr>
          <p:nvPr>
            <p:ph type="title"/>
          </p:nvPr>
        </p:nvSpPr>
        <p:spPr>
          <a:xfrm>
            <a:off x="2375248" y="314529"/>
            <a:ext cx="8911687" cy="1280890"/>
          </a:xfrm>
        </p:spPr>
        <p:txBody>
          <a:bodyPr/>
          <a:lstStyle/>
          <a:p>
            <a:r>
              <a:rPr lang="en-GB" b="1" dirty="0"/>
              <a:t>MBBS course structure labelling at SGUL</a:t>
            </a:r>
          </a:p>
        </p:txBody>
      </p:sp>
      <p:sp>
        <p:nvSpPr>
          <p:cNvPr id="3" name="Text Placeholder 2">
            <a:extLst>
              <a:ext uri="{FF2B5EF4-FFF2-40B4-BE49-F238E27FC236}">
                <a16:creationId xmlns:a16="http://schemas.microsoft.com/office/drawing/2014/main" id="{AC533E7C-E5F8-4B58-9921-1F866C8372A9}"/>
              </a:ext>
            </a:extLst>
          </p:cNvPr>
          <p:cNvSpPr>
            <a:spLocks noGrp="1"/>
          </p:cNvSpPr>
          <p:nvPr>
            <p:ph type="body" idx="1"/>
          </p:nvPr>
        </p:nvSpPr>
        <p:spPr>
          <a:xfrm>
            <a:off x="2838359" y="898945"/>
            <a:ext cx="3992732" cy="576262"/>
          </a:xfrm>
        </p:spPr>
        <p:txBody>
          <a:bodyPr/>
          <a:lstStyle/>
          <a:p>
            <a:r>
              <a:rPr lang="en-GB" b="1" dirty="0">
                <a:solidFill>
                  <a:srgbClr val="FF0000"/>
                </a:solidFill>
              </a:rPr>
              <a:t>MBBS5</a:t>
            </a:r>
          </a:p>
        </p:txBody>
      </p:sp>
      <p:sp>
        <p:nvSpPr>
          <p:cNvPr id="4" name="Content Placeholder 3">
            <a:extLst>
              <a:ext uri="{FF2B5EF4-FFF2-40B4-BE49-F238E27FC236}">
                <a16:creationId xmlns:a16="http://schemas.microsoft.com/office/drawing/2014/main" id="{2E3F3BF9-ABFF-4835-83BF-88D379FCCDAC}"/>
              </a:ext>
            </a:extLst>
          </p:cNvPr>
          <p:cNvSpPr>
            <a:spLocks noGrp="1"/>
          </p:cNvSpPr>
          <p:nvPr>
            <p:ph sz="half" idx="2"/>
          </p:nvPr>
        </p:nvSpPr>
        <p:spPr>
          <a:xfrm>
            <a:off x="2375248" y="1540029"/>
            <a:ext cx="3938426" cy="2166207"/>
          </a:xfrm>
        </p:spPr>
        <p:txBody>
          <a:bodyPr>
            <a:normAutofit/>
          </a:bodyPr>
          <a:lstStyle/>
          <a:p>
            <a:pPr marL="0" indent="0">
              <a:buNone/>
            </a:pPr>
            <a:r>
              <a:rPr lang="en-GB" b="1" dirty="0">
                <a:solidFill>
                  <a:srgbClr val="0070C0"/>
                </a:solidFill>
              </a:rPr>
              <a:t>Pre-clinical</a:t>
            </a:r>
          </a:p>
          <a:p>
            <a:r>
              <a:rPr lang="en-GB" b="1" dirty="0"/>
              <a:t>MBBS 5 Year 1 (n</a:t>
            </a:r>
            <a:r>
              <a:rPr lang="en-GB" b="1" i="0" dirty="0">
                <a:solidFill>
                  <a:srgbClr val="333333"/>
                </a:solidFill>
                <a:effectLst/>
                <a:latin typeface="Helvetica Neue"/>
              </a:rPr>
              <a:t> ≈ </a:t>
            </a:r>
            <a:r>
              <a:rPr lang="en-GB" b="1" dirty="0"/>
              <a:t>220)</a:t>
            </a:r>
          </a:p>
          <a:p>
            <a:r>
              <a:rPr lang="en-GB" b="1" dirty="0"/>
              <a:t>MBBS 5 Year 2 (n</a:t>
            </a:r>
            <a:r>
              <a:rPr lang="en-GB" b="1" i="0" dirty="0">
                <a:solidFill>
                  <a:srgbClr val="333333"/>
                </a:solidFill>
                <a:effectLst/>
                <a:latin typeface="Helvetica Neue"/>
              </a:rPr>
              <a:t> ≈ 210</a:t>
            </a:r>
            <a:r>
              <a:rPr lang="en-GB" b="1" dirty="0"/>
              <a:t>)</a:t>
            </a:r>
          </a:p>
          <a:p>
            <a:endParaRPr lang="en-GB" b="1" dirty="0"/>
          </a:p>
          <a:p>
            <a:endParaRPr lang="en-GB" b="1" dirty="0"/>
          </a:p>
          <a:p>
            <a:pPr marL="0" indent="0">
              <a:buNone/>
            </a:pPr>
            <a:endParaRPr lang="en-GB" b="1" dirty="0">
              <a:solidFill>
                <a:srgbClr val="FF0000"/>
              </a:solidFill>
            </a:endParaRPr>
          </a:p>
        </p:txBody>
      </p:sp>
      <p:sp>
        <p:nvSpPr>
          <p:cNvPr id="5" name="Text Placeholder 4">
            <a:extLst>
              <a:ext uri="{FF2B5EF4-FFF2-40B4-BE49-F238E27FC236}">
                <a16:creationId xmlns:a16="http://schemas.microsoft.com/office/drawing/2014/main" id="{50FB11DE-7C76-41A5-9D69-EDE3C8BA388C}"/>
              </a:ext>
            </a:extLst>
          </p:cNvPr>
          <p:cNvSpPr>
            <a:spLocks noGrp="1"/>
          </p:cNvSpPr>
          <p:nvPr>
            <p:ph type="body" sz="quarter" idx="3"/>
          </p:nvPr>
        </p:nvSpPr>
        <p:spPr>
          <a:xfrm>
            <a:off x="7653201" y="898945"/>
            <a:ext cx="3459432" cy="576262"/>
          </a:xfrm>
        </p:spPr>
        <p:txBody>
          <a:bodyPr/>
          <a:lstStyle/>
          <a:p>
            <a:r>
              <a:rPr lang="en-GB" b="1" dirty="0">
                <a:solidFill>
                  <a:srgbClr val="FF0000"/>
                </a:solidFill>
              </a:rPr>
              <a:t>MBBS4</a:t>
            </a:r>
          </a:p>
        </p:txBody>
      </p:sp>
      <p:sp>
        <p:nvSpPr>
          <p:cNvPr id="6" name="Content Placeholder 5">
            <a:extLst>
              <a:ext uri="{FF2B5EF4-FFF2-40B4-BE49-F238E27FC236}">
                <a16:creationId xmlns:a16="http://schemas.microsoft.com/office/drawing/2014/main" id="{58E1629F-A2F9-44E8-9154-7448DDB78977}"/>
              </a:ext>
            </a:extLst>
          </p:cNvPr>
          <p:cNvSpPr>
            <a:spLocks noGrp="1"/>
          </p:cNvSpPr>
          <p:nvPr>
            <p:ph sz="quarter" idx="4"/>
          </p:nvPr>
        </p:nvSpPr>
        <p:spPr>
          <a:xfrm>
            <a:off x="7632682" y="1595419"/>
            <a:ext cx="4338674" cy="4632959"/>
          </a:xfrm>
        </p:spPr>
        <p:txBody>
          <a:bodyPr>
            <a:normAutofit/>
          </a:bodyPr>
          <a:lstStyle/>
          <a:p>
            <a:pPr marL="0" indent="0">
              <a:buNone/>
            </a:pPr>
            <a:r>
              <a:rPr lang="en-GB" b="1" dirty="0">
                <a:solidFill>
                  <a:srgbClr val="0070C0"/>
                </a:solidFill>
              </a:rPr>
              <a:t>Pre-clinical</a:t>
            </a:r>
          </a:p>
          <a:p>
            <a:r>
              <a:rPr lang="en-GB" b="1" dirty="0"/>
              <a:t>MBBS 4 Year 1 (n </a:t>
            </a:r>
            <a:r>
              <a:rPr lang="en-GB" b="1" i="0" dirty="0">
                <a:solidFill>
                  <a:srgbClr val="333333"/>
                </a:solidFill>
                <a:effectLst/>
                <a:latin typeface="Helvetica Neue"/>
              </a:rPr>
              <a:t>≈ </a:t>
            </a:r>
            <a:r>
              <a:rPr lang="en-GB" b="1" dirty="0"/>
              <a:t>70)</a:t>
            </a:r>
          </a:p>
          <a:p>
            <a:endParaRPr lang="en-GB" dirty="0"/>
          </a:p>
          <a:p>
            <a:pPr marL="0" indent="0">
              <a:buNone/>
            </a:pPr>
            <a:endParaRPr lang="en-GB" dirty="0"/>
          </a:p>
          <a:p>
            <a:pPr marL="0" indent="0">
              <a:buNone/>
            </a:pPr>
            <a:endParaRPr lang="en-GB" dirty="0"/>
          </a:p>
          <a:p>
            <a:pPr marL="0" indent="0">
              <a:buNone/>
            </a:pPr>
            <a:endParaRPr lang="en-GB" b="1" dirty="0">
              <a:solidFill>
                <a:srgbClr val="FF0000"/>
              </a:solidFill>
            </a:endParaRPr>
          </a:p>
          <a:p>
            <a:endParaRPr lang="en-GB" dirty="0"/>
          </a:p>
        </p:txBody>
      </p:sp>
      <p:sp>
        <p:nvSpPr>
          <p:cNvPr id="7" name="TextBox 6">
            <a:extLst>
              <a:ext uri="{FF2B5EF4-FFF2-40B4-BE49-F238E27FC236}">
                <a16:creationId xmlns:a16="http://schemas.microsoft.com/office/drawing/2014/main" id="{11F463F5-3F06-4F3A-8CDE-44F1ABB45824}"/>
              </a:ext>
            </a:extLst>
          </p:cNvPr>
          <p:cNvSpPr txBox="1"/>
          <p:nvPr/>
        </p:nvSpPr>
        <p:spPr>
          <a:xfrm flipH="1">
            <a:off x="8082968" y="4974276"/>
            <a:ext cx="1537530" cy="1701684"/>
          </a:xfrm>
          <a:prstGeom prst="rect">
            <a:avLst/>
          </a:prstGeom>
          <a:noFill/>
        </p:spPr>
        <p:txBody>
          <a:bodyPr wrap="square" rtlCol="0">
            <a:spAutoFit/>
          </a:bodyPr>
          <a:lstStyle/>
          <a:p>
            <a:pPr>
              <a:lnSpc>
                <a:spcPct val="150000"/>
              </a:lnSpc>
            </a:pPr>
            <a:r>
              <a:rPr lang="en-GB" b="1" dirty="0"/>
              <a:t>Total n</a:t>
            </a:r>
          </a:p>
          <a:p>
            <a:pPr>
              <a:lnSpc>
                <a:spcPct val="150000"/>
              </a:lnSpc>
            </a:pPr>
            <a:r>
              <a:rPr lang="en-GB" b="1" dirty="0"/>
              <a:t>n</a:t>
            </a:r>
            <a:r>
              <a:rPr lang="en-GB" b="1" i="0" dirty="0">
                <a:solidFill>
                  <a:srgbClr val="333333"/>
                </a:solidFill>
                <a:effectLst/>
                <a:latin typeface="Helvetica Neue"/>
              </a:rPr>
              <a:t> ≈  </a:t>
            </a:r>
            <a:r>
              <a:rPr lang="en-GB" b="1" dirty="0">
                <a:solidFill>
                  <a:srgbClr val="333333"/>
                </a:solidFill>
                <a:latin typeface="Helvetica Neue"/>
              </a:rPr>
              <a:t>300</a:t>
            </a:r>
            <a:endParaRPr lang="en-GB" b="1" dirty="0"/>
          </a:p>
          <a:p>
            <a:pPr>
              <a:lnSpc>
                <a:spcPct val="150000"/>
              </a:lnSpc>
            </a:pPr>
            <a:r>
              <a:rPr lang="en-GB" b="1" dirty="0"/>
              <a:t>n</a:t>
            </a:r>
            <a:r>
              <a:rPr lang="en-GB" b="1" i="0" dirty="0">
                <a:solidFill>
                  <a:srgbClr val="333333"/>
                </a:solidFill>
                <a:effectLst/>
                <a:latin typeface="Helvetica Neue"/>
              </a:rPr>
              <a:t> ≈ </a:t>
            </a:r>
            <a:r>
              <a:rPr lang="en-GB" b="1" dirty="0"/>
              <a:t> 295</a:t>
            </a:r>
          </a:p>
          <a:p>
            <a:pPr>
              <a:lnSpc>
                <a:spcPct val="150000"/>
              </a:lnSpc>
            </a:pPr>
            <a:r>
              <a:rPr lang="en-GB" b="1" dirty="0"/>
              <a:t>n</a:t>
            </a:r>
            <a:r>
              <a:rPr lang="en-GB" b="1" i="0" dirty="0">
                <a:solidFill>
                  <a:srgbClr val="333333"/>
                </a:solidFill>
                <a:effectLst/>
                <a:latin typeface="Helvetica Neue"/>
              </a:rPr>
              <a:t> ≈  </a:t>
            </a:r>
            <a:r>
              <a:rPr lang="en-GB" b="1" dirty="0"/>
              <a:t>312</a:t>
            </a:r>
          </a:p>
        </p:txBody>
      </p:sp>
      <p:sp>
        <p:nvSpPr>
          <p:cNvPr id="9" name="TextBox 8">
            <a:extLst>
              <a:ext uri="{FF2B5EF4-FFF2-40B4-BE49-F238E27FC236}">
                <a16:creationId xmlns:a16="http://schemas.microsoft.com/office/drawing/2014/main" id="{D26A9F96-F791-E4AF-201B-A35F5139FFFE}"/>
              </a:ext>
            </a:extLst>
          </p:cNvPr>
          <p:cNvSpPr txBox="1"/>
          <p:nvPr/>
        </p:nvSpPr>
        <p:spPr>
          <a:xfrm>
            <a:off x="2375248" y="2830132"/>
            <a:ext cx="9347037" cy="369332"/>
          </a:xfrm>
          <a:prstGeom prst="rect">
            <a:avLst/>
          </a:prstGeom>
          <a:noFill/>
        </p:spPr>
        <p:txBody>
          <a:bodyPr wrap="square" rtlCol="0">
            <a:spAutoFit/>
          </a:bodyPr>
          <a:lstStyle/>
          <a:p>
            <a:pPr marL="285750" indent="-285750">
              <a:buClr>
                <a:srgbClr val="C00000"/>
              </a:buClr>
              <a:buFont typeface="Wingdings" panose="05000000000000000000" pitchFamily="2" charset="2"/>
              <a:buChar char="v"/>
            </a:pPr>
            <a:r>
              <a:rPr lang="en-GB" b="1" dirty="0"/>
              <a:t>Intercalating  M5 only  n</a:t>
            </a:r>
            <a:r>
              <a:rPr lang="en-GB" b="1" i="0" dirty="0">
                <a:solidFill>
                  <a:srgbClr val="333333"/>
                </a:solidFill>
                <a:effectLst/>
                <a:latin typeface="Helvetica Neue"/>
              </a:rPr>
              <a:t> ≈ </a:t>
            </a:r>
            <a:r>
              <a:rPr lang="en-GB" b="1" dirty="0">
                <a:solidFill>
                  <a:srgbClr val="333333"/>
                </a:solidFill>
                <a:latin typeface="Helvetica Neue"/>
              </a:rPr>
              <a:t>25</a:t>
            </a:r>
            <a:r>
              <a:rPr lang="en-GB" b="1" dirty="0"/>
              <a:t> internal at SGUL/external sites</a:t>
            </a:r>
          </a:p>
        </p:txBody>
      </p:sp>
      <p:sp>
        <p:nvSpPr>
          <p:cNvPr id="8" name="TextBox 7">
            <a:extLst>
              <a:ext uri="{FF2B5EF4-FFF2-40B4-BE49-F238E27FC236}">
                <a16:creationId xmlns:a16="http://schemas.microsoft.com/office/drawing/2014/main" id="{8049D1E7-0ED1-E28B-4F76-4F065C5A452A}"/>
              </a:ext>
            </a:extLst>
          </p:cNvPr>
          <p:cNvSpPr txBox="1"/>
          <p:nvPr/>
        </p:nvSpPr>
        <p:spPr>
          <a:xfrm flipH="1">
            <a:off x="3665510" y="4939275"/>
            <a:ext cx="3946323" cy="1700787"/>
          </a:xfrm>
          <a:prstGeom prst="rect">
            <a:avLst/>
          </a:prstGeom>
          <a:noFill/>
        </p:spPr>
        <p:txBody>
          <a:bodyPr wrap="square" rtlCol="0">
            <a:spAutoFit/>
          </a:bodyPr>
          <a:lstStyle/>
          <a:p>
            <a:pPr marL="0" indent="0">
              <a:lnSpc>
                <a:spcPct val="150000"/>
              </a:lnSpc>
              <a:buNone/>
            </a:pPr>
            <a:r>
              <a:rPr lang="en-GB" b="1" dirty="0">
                <a:solidFill>
                  <a:srgbClr val="00B050"/>
                </a:solidFill>
              </a:rPr>
              <a:t>Clinical years			</a:t>
            </a:r>
          </a:p>
          <a:p>
            <a:pPr>
              <a:lnSpc>
                <a:spcPct val="150000"/>
              </a:lnSpc>
            </a:pPr>
            <a:r>
              <a:rPr lang="en-GB" b="1" dirty="0"/>
              <a:t>Transition Year		T Year</a:t>
            </a:r>
          </a:p>
          <a:p>
            <a:pPr>
              <a:lnSpc>
                <a:spcPct val="150000"/>
              </a:lnSpc>
            </a:pPr>
            <a:r>
              <a:rPr lang="en-GB" b="1" dirty="0"/>
              <a:t>Penultimate Year	P Year</a:t>
            </a:r>
          </a:p>
          <a:p>
            <a:pPr>
              <a:lnSpc>
                <a:spcPct val="150000"/>
              </a:lnSpc>
            </a:pPr>
            <a:r>
              <a:rPr lang="en-GB" b="1" dirty="0"/>
              <a:t>Final Year		F Year</a:t>
            </a:r>
          </a:p>
        </p:txBody>
      </p:sp>
      <p:sp>
        <p:nvSpPr>
          <p:cNvPr id="11" name="Arrow: Down 10">
            <a:extLst>
              <a:ext uri="{FF2B5EF4-FFF2-40B4-BE49-F238E27FC236}">
                <a16:creationId xmlns:a16="http://schemas.microsoft.com/office/drawing/2014/main" id="{4F925A68-51DD-C945-CC97-C239E275028E}"/>
              </a:ext>
            </a:extLst>
          </p:cNvPr>
          <p:cNvSpPr/>
          <p:nvPr/>
        </p:nvSpPr>
        <p:spPr>
          <a:xfrm>
            <a:off x="4834725" y="4292944"/>
            <a:ext cx="616980" cy="681332"/>
          </a:xfrm>
          <a:prstGeom prst="downArrow">
            <a:avLst>
              <a:gd name="adj1" fmla="val 50000"/>
              <a:gd name="adj2" fmla="val 44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row: Down 12">
            <a:extLst>
              <a:ext uri="{FF2B5EF4-FFF2-40B4-BE49-F238E27FC236}">
                <a16:creationId xmlns:a16="http://schemas.microsoft.com/office/drawing/2014/main" id="{995B5AD3-7B84-D8CB-2903-37DC99C4801B}"/>
              </a:ext>
            </a:extLst>
          </p:cNvPr>
          <p:cNvSpPr/>
          <p:nvPr/>
        </p:nvSpPr>
        <p:spPr>
          <a:xfrm>
            <a:off x="7653201" y="4292944"/>
            <a:ext cx="600648" cy="681332"/>
          </a:xfrm>
          <a:prstGeom prst="downArrow">
            <a:avLst>
              <a:gd name="adj1" fmla="val 50000"/>
              <a:gd name="adj2" fmla="val 442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a:extLst>
              <a:ext uri="{FF2B5EF4-FFF2-40B4-BE49-F238E27FC236}">
                <a16:creationId xmlns:a16="http://schemas.microsoft.com/office/drawing/2014/main" id="{E95CA4D9-9149-3785-B3F1-B2FF382887AF}"/>
              </a:ext>
            </a:extLst>
          </p:cNvPr>
          <p:cNvSpPr txBox="1"/>
          <p:nvPr/>
        </p:nvSpPr>
        <p:spPr>
          <a:xfrm>
            <a:off x="2375248" y="3514312"/>
            <a:ext cx="9347036" cy="923330"/>
          </a:xfrm>
          <a:prstGeom prst="rect">
            <a:avLst/>
          </a:prstGeom>
          <a:noFill/>
        </p:spPr>
        <p:txBody>
          <a:bodyPr wrap="square" rtlCol="0">
            <a:spAutoFit/>
          </a:bodyPr>
          <a:lstStyle/>
          <a:p>
            <a:pPr marL="285750" indent="-285750">
              <a:buClr>
                <a:srgbClr val="C00000"/>
              </a:buClr>
              <a:buFont typeface="Wingdings" panose="05000000000000000000" pitchFamily="2" charset="2"/>
              <a:buChar char="v"/>
            </a:pPr>
            <a:r>
              <a:rPr lang="en-GB" b="1" dirty="0"/>
              <a:t>Transfers from SGUL Biomedical Science Programme (n</a:t>
            </a:r>
            <a:r>
              <a:rPr lang="en-GB" b="1" i="0" dirty="0">
                <a:solidFill>
                  <a:srgbClr val="333333"/>
                </a:solidFill>
                <a:effectLst/>
                <a:latin typeface="Helvetica Neue"/>
              </a:rPr>
              <a:t> ≈ </a:t>
            </a:r>
            <a:r>
              <a:rPr lang="en-GB" b="1" dirty="0">
                <a:solidFill>
                  <a:srgbClr val="333333"/>
                </a:solidFill>
                <a:latin typeface="Helvetica Neue"/>
              </a:rPr>
              <a:t>2</a:t>
            </a:r>
            <a:r>
              <a:rPr lang="en-GB" b="1" i="0" dirty="0">
                <a:solidFill>
                  <a:srgbClr val="333333"/>
                </a:solidFill>
                <a:effectLst/>
                <a:latin typeface="Helvetica Neue"/>
              </a:rPr>
              <a:t>3). This programme is ending this year 2023.</a:t>
            </a:r>
            <a:endParaRPr lang="en-GB" dirty="0"/>
          </a:p>
          <a:p>
            <a:r>
              <a:rPr lang="en-GB" dirty="0"/>
              <a:t> </a:t>
            </a:r>
          </a:p>
        </p:txBody>
      </p:sp>
    </p:spTree>
    <p:extLst>
      <p:ext uri="{BB962C8B-B14F-4D97-AF65-F5344CB8AC3E}">
        <p14:creationId xmlns:p14="http://schemas.microsoft.com/office/powerpoint/2010/main" val="297279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957" y="179610"/>
            <a:ext cx="8630432" cy="1280890"/>
          </a:xfrm>
        </p:spPr>
        <p:txBody>
          <a:bodyPr>
            <a:normAutofit/>
          </a:bodyPr>
          <a:lstStyle/>
          <a:p>
            <a:pPr algn="ctr"/>
            <a:r>
              <a:rPr lang="en-GB" sz="2800" b="1" dirty="0">
                <a:solidFill>
                  <a:srgbClr val="C00000"/>
                </a:solidFill>
                <a:latin typeface="Calibri" panose="020F0502020204030204" pitchFamily="34" charset="0"/>
                <a:cs typeface="Calibri" panose="020F0502020204030204" pitchFamily="34" charset="0"/>
              </a:rPr>
              <a:t>Intercalating students </a:t>
            </a:r>
            <a:br>
              <a:rPr lang="en-GB" sz="2800" b="1" dirty="0">
                <a:latin typeface="Calibri" panose="020F0502020204030204" pitchFamily="34" charset="0"/>
                <a:cs typeface="Calibri" panose="020F0502020204030204" pitchFamily="34" charset="0"/>
              </a:rPr>
            </a:br>
            <a:endParaRPr lang="en-GB" sz="2800" b="1" dirty="0">
              <a:latin typeface="Calibri" panose="020F0502020204030204" pitchFamily="34" charset="0"/>
              <a:cs typeface="Calibri" panose="020F0502020204030204" pitchFamily="34" charset="0"/>
            </a:endParaRPr>
          </a:p>
        </p:txBody>
      </p:sp>
      <p:sp>
        <p:nvSpPr>
          <p:cNvPr id="4" name="TextBox 3"/>
          <p:cNvSpPr txBox="1"/>
          <p:nvPr/>
        </p:nvSpPr>
        <p:spPr>
          <a:xfrm>
            <a:off x="1657611" y="680544"/>
            <a:ext cx="10288042" cy="2985433"/>
          </a:xfrm>
          <a:prstGeom prst="rect">
            <a:avLst/>
          </a:prstGeom>
          <a:noFill/>
        </p:spPr>
        <p:txBody>
          <a:bodyPr wrap="square" rtlCol="0">
            <a:spAutoFit/>
          </a:bodyPr>
          <a:lstStyle/>
          <a:p>
            <a:r>
              <a:rPr lang="en-GB" sz="2400" b="1" dirty="0">
                <a:latin typeface="Calibri" panose="020F0502020204030204" pitchFamily="34" charset="0"/>
                <a:cs typeface="Calibri" panose="020F0502020204030204" pitchFamily="34" charset="0"/>
              </a:rPr>
              <a:t>M5 students may undertake an additional year to study an </a:t>
            </a:r>
            <a:r>
              <a:rPr lang="en-GB" sz="2400" b="1" dirty="0" err="1">
                <a:latin typeface="Calibri" panose="020F0502020204030204" pitchFamily="34" charset="0"/>
                <a:cs typeface="Calibri" panose="020F0502020204030204" pitchFamily="34" charset="0"/>
              </a:rPr>
              <a:t>IBSc</a:t>
            </a:r>
            <a:r>
              <a:rPr lang="en-GB" sz="2400" b="1" dirty="0">
                <a:latin typeface="Calibri" panose="020F0502020204030204" pitchFamily="34" charset="0"/>
                <a:cs typeface="Calibri" panose="020F0502020204030204" pitchFamily="34" charset="0"/>
              </a:rPr>
              <a:t> between Year 2 &amp; Final Year in a subject of their choice.</a:t>
            </a:r>
          </a:p>
          <a:p>
            <a:pPr marL="342900" indent="-342900">
              <a:buFont typeface="Arial" panose="020B0604020202020204" pitchFamily="34" charset="0"/>
              <a:buChar char="•"/>
            </a:pPr>
            <a:r>
              <a:rPr lang="en-GB" sz="2400" b="1" dirty="0">
                <a:latin typeface="Calibri" panose="020F0502020204030204" pitchFamily="34" charset="0"/>
                <a:cs typeface="Calibri" panose="020F0502020204030204" pitchFamily="34" charset="0"/>
              </a:rPr>
              <a:t> Can feel disconnected from the medical programme</a:t>
            </a:r>
          </a:p>
          <a:p>
            <a:pPr marL="171450" indent="-171450">
              <a:buClr>
                <a:srgbClr val="C00000"/>
              </a:buClr>
              <a:buFont typeface="Arial" panose="020B0604020202020204" pitchFamily="34" charset="0"/>
              <a:buChar char="•"/>
            </a:pPr>
            <a:endParaRPr lang="en-GB" sz="1000" b="1" dirty="0">
              <a:latin typeface="Calibri" panose="020F0502020204030204" pitchFamily="34" charset="0"/>
              <a:cs typeface="Calibri" panose="020F0502020204030204" pitchFamily="34" charset="0"/>
            </a:endParaRPr>
          </a:p>
          <a:p>
            <a:pPr marL="342900" indent="-342900">
              <a:buClr>
                <a:srgbClr val="C00000"/>
              </a:buClr>
              <a:buFont typeface="Arial" panose="020B0604020202020204" pitchFamily="34" charset="0"/>
              <a:buChar char="•"/>
            </a:pPr>
            <a:r>
              <a:rPr lang="en-GB" sz="2400" b="1" dirty="0">
                <a:latin typeface="Calibri" panose="020F0502020204030204" pitchFamily="34" charset="0"/>
                <a:cs typeface="Calibri" panose="020F0502020204030204" pitchFamily="34" charset="0"/>
              </a:rPr>
              <a:t>Please ensure that you have the two compulsory meetings with intercalating students during their </a:t>
            </a:r>
            <a:r>
              <a:rPr lang="en-GB" sz="2400" b="1" dirty="0" err="1">
                <a:latin typeface="Calibri" panose="020F0502020204030204" pitchFamily="34" charset="0"/>
                <a:cs typeface="Calibri" panose="020F0502020204030204" pitchFamily="34" charset="0"/>
              </a:rPr>
              <a:t>IBSc</a:t>
            </a:r>
            <a:r>
              <a:rPr lang="en-GB" sz="2400" b="1" dirty="0">
                <a:latin typeface="Calibri" panose="020F0502020204030204" pitchFamily="34" charset="0"/>
                <a:cs typeface="Calibri" panose="020F0502020204030204" pitchFamily="34" charset="0"/>
              </a:rPr>
              <a:t> year, particularly if </a:t>
            </a:r>
            <a:r>
              <a:rPr lang="en-GB" sz="2400" b="1" u="sng" dirty="0">
                <a:latin typeface="Calibri" panose="020F0502020204030204" pitchFamily="34" charset="0"/>
                <a:cs typeface="Calibri" panose="020F0502020204030204" pitchFamily="34" charset="0"/>
              </a:rPr>
              <a:t>external </a:t>
            </a:r>
            <a:r>
              <a:rPr lang="en-GB" sz="2400" b="1" dirty="0">
                <a:latin typeface="Calibri" panose="020F0502020204030204" pitchFamily="34" charset="0"/>
                <a:cs typeface="Calibri" panose="020F0502020204030204" pitchFamily="34" charset="0"/>
              </a:rPr>
              <a:t>placement.</a:t>
            </a:r>
          </a:p>
          <a:p>
            <a:pPr marL="342900" indent="-342900">
              <a:buClr>
                <a:srgbClr val="C00000"/>
              </a:buClr>
              <a:buFont typeface="Arial" panose="020B0604020202020204" pitchFamily="34" charset="0"/>
              <a:buChar char="•"/>
            </a:pPr>
            <a:r>
              <a:rPr lang="en-GB" sz="2400" b="1" dirty="0">
                <a:latin typeface="Calibri" panose="020F0502020204030204" pitchFamily="34" charset="0"/>
                <a:cs typeface="Calibri" panose="020F0502020204030204" pitchFamily="34" charset="0"/>
              </a:rPr>
              <a:t>    Provides an opportunity to maintain contact &amp; seek help  if necessary</a:t>
            </a:r>
          </a:p>
          <a:p>
            <a:pPr marL="171450" indent="-171450">
              <a:buClr>
                <a:srgbClr val="C00000"/>
              </a:buClr>
              <a:buFont typeface="Arial" panose="020B0604020202020204" pitchFamily="34" charset="0"/>
              <a:buChar char="•"/>
            </a:pPr>
            <a:endParaRPr lang="en-GB" sz="1000" b="1" dirty="0">
              <a:latin typeface="Calibri" panose="020F0502020204030204" pitchFamily="34" charset="0"/>
              <a:cs typeface="Calibri" panose="020F0502020204030204" pitchFamily="34" charset="0"/>
            </a:endParaRPr>
          </a:p>
          <a:p>
            <a:pPr marL="342900" indent="-342900">
              <a:buClr>
                <a:srgbClr val="C00000"/>
              </a:buClr>
              <a:buFont typeface="Arial" panose="020B0604020202020204" pitchFamily="34" charset="0"/>
              <a:buChar char="•"/>
            </a:pPr>
            <a:r>
              <a:rPr lang="en-GB" sz="2400" b="1" dirty="0">
                <a:latin typeface="Calibri" panose="020F0502020204030204" pitchFamily="34" charset="0"/>
                <a:cs typeface="Calibri" panose="020F0502020204030204" pitchFamily="34" charset="0"/>
              </a:rPr>
              <a:t>Record on </a:t>
            </a:r>
            <a:r>
              <a:rPr lang="en-GB" sz="2400" b="1" dirty="0" err="1">
                <a:latin typeface="Calibri" panose="020F0502020204030204" pitchFamily="34" charset="0"/>
                <a:cs typeface="Calibri" panose="020F0502020204030204" pitchFamily="34" charset="0"/>
              </a:rPr>
              <a:t>Myprogress</a:t>
            </a:r>
            <a:r>
              <a:rPr lang="en-GB" sz="2400" b="1" dirty="0">
                <a:latin typeface="Calibri" panose="020F0502020204030204" pitchFamily="34" charset="0"/>
                <a:cs typeface="Calibri" panose="020F0502020204030204" pitchFamily="34" charset="0"/>
              </a:rPr>
              <a:t> - usual deadlines apply</a:t>
            </a:r>
          </a:p>
        </p:txBody>
      </p:sp>
      <p:sp>
        <p:nvSpPr>
          <p:cNvPr id="3" name="TextBox 2">
            <a:extLst>
              <a:ext uri="{FF2B5EF4-FFF2-40B4-BE49-F238E27FC236}">
                <a16:creationId xmlns:a16="http://schemas.microsoft.com/office/drawing/2014/main" id="{BBA7DDCD-3594-4E3E-959E-C2B0E19A2F2B}"/>
              </a:ext>
            </a:extLst>
          </p:cNvPr>
          <p:cNvSpPr txBox="1"/>
          <p:nvPr/>
        </p:nvSpPr>
        <p:spPr>
          <a:xfrm>
            <a:off x="4069111" y="3888817"/>
            <a:ext cx="3498907" cy="523220"/>
          </a:xfrm>
          <a:prstGeom prst="rect">
            <a:avLst/>
          </a:prstGeom>
          <a:noFill/>
        </p:spPr>
        <p:txBody>
          <a:bodyPr wrap="none" rtlCol="0">
            <a:spAutoFit/>
          </a:bodyPr>
          <a:lstStyle/>
          <a:p>
            <a:r>
              <a:rPr lang="en-GB" sz="2800" b="1" dirty="0">
                <a:solidFill>
                  <a:srgbClr val="C00000"/>
                </a:solidFill>
                <a:latin typeface="Calibri" panose="020F0502020204030204" pitchFamily="34" charset="0"/>
                <a:cs typeface="Calibri" panose="020F0502020204030204" pitchFamily="34" charset="0"/>
              </a:rPr>
              <a:t>International students</a:t>
            </a:r>
          </a:p>
        </p:txBody>
      </p:sp>
      <p:sp>
        <p:nvSpPr>
          <p:cNvPr id="5" name="TextBox 4">
            <a:extLst>
              <a:ext uri="{FF2B5EF4-FFF2-40B4-BE49-F238E27FC236}">
                <a16:creationId xmlns:a16="http://schemas.microsoft.com/office/drawing/2014/main" id="{92BB2795-A1F9-48E4-AFDB-44BBAE4B3263}"/>
              </a:ext>
            </a:extLst>
          </p:cNvPr>
          <p:cNvSpPr txBox="1"/>
          <p:nvPr/>
        </p:nvSpPr>
        <p:spPr>
          <a:xfrm>
            <a:off x="1903957" y="4412037"/>
            <a:ext cx="9999725" cy="461665"/>
          </a:xfrm>
          <a:prstGeom prst="rect">
            <a:avLst/>
          </a:prstGeom>
          <a:noFill/>
        </p:spPr>
        <p:txBody>
          <a:bodyPr wrap="none" rtlCol="0">
            <a:spAutoFit/>
          </a:bodyPr>
          <a:lstStyle/>
          <a:p>
            <a:r>
              <a:rPr lang="en-GB" sz="2400" b="1" dirty="0">
                <a:latin typeface="Calibri" panose="020F0502020204030204" pitchFamily="34" charset="0"/>
                <a:cs typeface="Calibri" panose="020F0502020204030204" pitchFamily="34" charset="0"/>
              </a:rPr>
              <a:t>May not be able to visit family often - homesick / isolated / anxiety / finance</a:t>
            </a:r>
          </a:p>
        </p:txBody>
      </p:sp>
      <p:sp>
        <p:nvSpPr>
          <p:cNvPr id="6" name="TextBox 5">
            <a:extLst>
              <a:ext uri="{FF2B5EF4-FFF2-40B4-BE49-F238E27FC236}">
                <a16:creationId xmlns:a16="http://schemas.microsoft.com/office/drawing/2014/main" id="{DFD40B6C-D00A-48AD-39D9-235B892AD29D}"/>
              </a:ext>
            </a:extLst>
          </p:cNvPr>
          <p:cNvSpPr txBox="1"/>
          <p:nvPr/>
        </p:nvSpPr>
        <p:spPr>
          <a:xfrm>
            <a:off x="2894718" y="5055285"/>
            <a:ext cx="6906506" cy="461665"/>
          </a:xfrm>
          <a:prstGeom prst="rect">
            <a:avLst/>
          </a:prstGeom>
          <a:noFill/>
        </p:spPr>
        <p:txBody>
          <a:bodyPr wrap="none" rtlCol="0">
            <a:spAutoFit/>
          </a:bodyPr>
          <a:lstStyle/>
          <a:p>
            <a:r>
              <a:rPr lang="en-GB" sz="2400" b="1" dirty="0">
                <a:solidFill>
                  <a:schemeClr val="accent1"/>
                </a:solidFill>
                <a:latin typeface="Calibri" panose="020F0502020204030204" pitchFamily="34" charset="0"/>
                <a:cs typeface="Calibri" panose="020F0502020204030204" pitchFamily="34" charset="0"/>
              </a:rPr>
              <a:t>Students returning from Interruption of studies (IOS)</a:t>
            </a:r>
          </a:p>
        </p:txBody>
      </p:sp>
      <p:sp>
        <p:nvSpPr>
          <p:cNvPr id="7" name="TextBox 6">
            <a:extLst>
              <a:ext uri="{FF2B5EF4-FFF2-40B4-BE49-F238E27FC236}">
                <a16:creationId xmlns:a16="http://schemas.microsoft.com/office/drawing/2014/main" id="{FB192778-B26F-2B43-203A-544B63664A80}"/>
              </a:ext>
            </a:extLst>
          </p:cNvPr>
          <p:cNvSpPr txBox="1"/>
          <p:nvPr/>
        </p:nvSpPr>
        <p:spPr>
          <a:xfrm>
            <a:off x="1837769" y="5698533"/>
            <a:ext cx="10132099" cy="830997"/>
          </a:xfrm>
          <a:prstGeom prst="rect">
            <a:avLst/>
          </a:prstGeom>
          <a:noFill/>
        </p:spPr>
        <p:txBody>
          <a:bodyPr wrap="square" rtlCol="0">
            <a:spAutoFit/>
          </a:bodyPr>
          <a:lstStyle/>
          <a:p>
            <a:r>
              <a:rPr lang="en-GB" sz="2400" b="1" dirty="0">
                <a:latin typeface="Calibri" panose="020F0502020204030204" pitchFamily="34" charset="0"/>
                <a:cs typeface="Calibri" panose="020F0502020204030204" pitchFamily="34" charset="0"/>
              </a:rPr>
              <a:t>Please meet with them as soon as you can just before or after their return</a:t>
            </a:r>
          </a:p>
          <a:p>
            <a:r>
              <a:rPr lang="en-GB" sz="2400" b="1" dirty="0">
                <a:latin typeface="Calibri" panose="020F0502020204030204" pitchFamily="34" charset="0"/>
                <a:cs typeface="Calibri" panose="020F0502020204030204" pitchFamily="34" charset="0"/>
              </a:rPr>
              <a:t>May need some additional support &amp; reassurance settling back into course</a:t>
            </a:r>
          </a:p>
        </p:txBody>
      </p:sp>
    </p:spTree>
    <p:extLst>
      <p:ext uri="{BB962C8B-B14F-4D97-AF65-F5344CB8AC3E}">
        <p14:creationId xmlns:p14="http://schemas.microsoft.com/office/powerpoint/2010/main" val="222338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596E0-B728-47DE-99DB-91C6667A6EDD}"/>
              </a:ext>
            </a:extLst>
          </p:cNvPr>
          <p:cNvSpPr>
            <a:spLocks noGrp="1"/>
          </p:cNvSpPr>
          <p:nvPr>
            <p:ph type="title"/>
          </p:nvPr>
        </p:nvSpPr>
        <p:spPr>
          <a:xfrm>
            <a:off x="3730205" y="120480"/>
            <a:ext cx="7773808" cy="1280890"/>
          </a:xfrm>
        </p:spPr>
        <p:txBody>
          <a:bodyPr/>
          <a:lstStyle/>
          <a:p>
            <a:r>
              <a:rPr lang="en-GB" b="1" dirty="0">
                <a:solidFill>
                  <a:srgbClr val="C00000"/>
                </a:solidFill>
              </a:rPr>
              <a:t>Allocations of tutees</a:t>
            </a:r>
          </a:p>
        </p:txBody>
      </p:sp>
      <p:sp>
        <p:nvSpPr>
          <p:cNvPr id="3" name="Content Placeholder 2">
            <a:extLst>
              <a:ext uri="{FF2B5EF4-FFF2-40B4-BE49-F238E27FC236}">
                <a16:creationId xmlns:a16="http://schemas.microsoft.com/office/drawing/2014/main" id="{48209845-3043-42EC-A2F4-C4B44B0DB230}"/>
              </a:ext>
            </a:extLst>
          </p:cNvPr>
          <p:cNvSpPr>
            <a:spLocks noGrp="1"/>
          </p:cNvSpPr>
          <p:nvPr>
            <p:ph idx="1"/>
          </p:nvPr>
        </p:nvSpPr>
        <p:spPr>
          <a:xfrm>
            <a:off x="2237089" y="888274"/>
            <a:ext cx="9666515" cy="5081451"/>
          </a:xfrm>
        </p:spPr>
        <p:txBody>
          <a:bodyPr>
            <a:noAutofit/>
          </a:bodyPr>
          <a:lstStyle/>
          <a:p>
            <a:r>
              <a:rPr lang="en-GB" sz="2400" b="1" dirty="0"/>
              <a:t>All first year students assigned a Personal Tutor in:</a:t>
            </a:r>
          </a:p>
          <a:p>
            <a:pPr marL="0" indent="0">
              <a:buNone/>
            </a:pPr>
            <a:r>
              <a:rPr lang="en-GB" sz="2400" b="1" dirty="0"/>
              <a:t>	September week 2 of term (GEP M4) </a:t>
            </a:r>
          </a:p>
          <a:p>
            <a:pPr marL="0" indent="0">
              <a:buNone/>
            </a:pPr>
            <a:r>
              <a:rPr lang="en-GB" sz="2400" b="1" dirty="0"/>
              <a:t>	October week 2 of term  (M5)</a:t>
            </a:r>
          </a:p>
          <a:p>
            <a:pPr marL="0" indent="0">
              <a:buNone/>
            </a:pPr>
            <a:endParaRPr lang="en-GB" sz="800" b="1" dirty="0"/>
          </a:p>
          <a:p>
            <a:r>
              <a:rPr lang="en-GB" sz="2400" b="1" dirty="0"/>
              <a:t>Usually 5-6 students assigned to each Personal Tutor per year </a:t>
            </a:r>
            <a:r>
              <a:rPr lang="en-GB" sz="2400" b="1" u="sng" dirty="0"/>
              <a:t>dependent on PT availability</a:t>
            </a:r>
            <a:r>
              <a:rPr lang="en-GB" sz="2400" b="1" dirty="0"/>
              <a:t>.  We will ask you every year how many tutees you would like. </a:t>
            </a:r>
          </a:p>
          <a:p>
            <a:endParaRPr lang="en-GB" sz="2400" b="1" dirty="0"/>
          </a:p>
          <a:p>
            <a:r>
              <a:rPr lang="en-GB" sz="2400" b="1" dirty="0"/>
              <a:t>Over time this can mount up, so we will check every year how many students you would like so as to avoid overload. The aim is that you will be their Personal Tutor throughout their 4 or 5 or 6 year course </a:t>
            </a:r>
          </a:p>
          <a:p>
            <a:endParaRPr lang="en-GB" sz="1000" b="1" dirty="0"/>
          </a:p>
        </p:txBody>
      </p:sp>
    </p:spTree>
    <p:extLst>
      <p:ext uri="{BB962C8B-B14F-4D97-AF65-F5344CB8AC3E}">
        <p14:creationId xmlns:p14="http://schemas.microsoft.com/office/powerpoint/2010/main" val="101848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27571"/>
          </a:xfrm>
        </p:spPr>
        <p:txBody>
          <a:bodyPr>
            <a:normAutofit fontScale="90000"/>
          </a:bodyPr>
          <a:lstStyle/>
          <a:p>
            <a:pPr algn="ctr"/>
            <a:r>
              <a:rPr lang="en-GB" b="1" dirty="0">
                <a:solidFill>
                  <a:schemeClr val="tx1"/>
                </a:solidFill>
              </a:rPr>
              <a:t>Frequency</a:t>
            </a:r>
            <a:r>
              <a:rPr lang="en-GB" dirty="0">
                <a:solidFill>
                  <a:schemeClr val="tx1"/>
                </a:solidFill>
              </a:rPr>
              <a:t> </a:t>
            </a:r>
            <a:r>
              <a:rPr lang="en-GB" b="1" dirty="0">
                <a:solidFill>
                  <a:schemeClr val="tx1"/>
                </a:solidFill>
              </a:rPr>
              <a:t>of</a:t>
            </a:r>
            <a:r>
              <a:rPr lang="en-GB" dirty="0">
                <a:solidFill>
                  <a:schemeClr val="tx1"/>
                </a:solidFill>
              </a:rPr>
              <a:t> </a:t>
            </a:r>
            <a:r>
              <a:rPr lang="en-GB" b="1" dirty="0">
                <a:solidFill>
                  <a:schemeClr val="tx1"/>
                </a:solidFill>
              </a:rPr>
              <a:t>PT meetings</a:t>
            </a:r>
            <a:endParaRPr lang="en-GB" dirty="0">
              <a:solidFill>
                <a:schemeClr val="tx1"/>
              </a:solidFill>
            </a:endParaRPr>
          </a:p>
        </p:txBody>
      </p:sp>
      <p:sp>
        <p:nvSpPr>
          <p:cNvPr id="3" name="Content Placeholder 2"/>
          <p:cNvSpPr>
            <a:spLocks noGrp="1"/>
          </p:cNvSpPr>
          <p:nvPr>
            <p:ph idx="1"/>
          </p:nvPr>
        </p:nvSpPr>
        <p:spPr>
          <a:xfrm>
            <a:off x="1326474" y="627571"/>
            <a:ext cx="10646228" cy="7306100"/>
          </a:xfrm>
        </p:spPr>
        <p:txBody>
          <a:bodyPr>
            <a:noAutofit/>
          </a:bodyPr>
          <a:lstStyle/>
          <a:p>
            <a:pPr lvl="1"/>
            <a:r>
              <a:rPr lang="en-GB" sz="2400" b="1" dirty="0">
                <a:solidFill>
                  <a:schemeClr val="tx1"/>
                </a:solidFill>
                <a:latin typeface="Calibri" panose="020F0502020204030204" pitchFamily="34" charset="0"/>
                <a:cs typeface="Calibri" panose="020F0502020204030204" pitchFamily="34" charset="0"/>
              </a:rPr>
              <a:t>Two </a:t>
            </a:r>
            <a:r>
              <a:rPr lang="en-GB" sz="2400" b="1" u="sng" dirty="0">
                <a:solidFill>
                  <a:schemeClr val="tx1"/>
                </a:solidFill>
                <a:latin typeface="Calibri" panose="020F0502020204030204" pitchFamily="34" charset="0"/>
                <a:cs typeface="Calibri" panose="020F0502020204030204" pitchFamily="34" charset="0"/>
              </a:rPr>
              <a:t>compulsory</a:t>
            </a:r>
            <a:r>
              <a:rPr lang="en-GB" sz="2400" b="1" dirty="0">
                <a:solidFill>
                  <a:schemeClr val="tx1"/>
                </a:solidFill>
                <a:latin typeface="Calibri" panose="020F0502020204030204" pitchFamily="34" charset="0"/>
                <a:cs typeface="Calibri" panose="020F0502020204030204" pitchFamily="34" charset="0"/>
              </a:rPr>
              <a:t> PT meetings per </a:t>
            </a:r>
            <a:r>
              <a:rPr lang="en-GB" sz="2400" b="1" dirty="0">
                <a:solidFill>
                  <a:schemeClr val="tx1"/>
                </a:solidFill>
                <a:latin typeface="Calibri" panose="020F0502020204030204" pitchFamily="34" charset="0"/>
                <a:ea typeface="Tahoma" panose="020B0604030504040204" pitchFamily="34" charset="0"/>
                <a:cs typeface="Calibri" panose="020F0502020204030204" pitchFamily="34" charset="0"/>
              </a:rPr>
              <a:t>academic year</a:t>
            </a:r>
            <a:r>
              <a:rPr lang="en-GB" sz="2400" dirty="0">
                <a:solidFill>
                  <a:schemeClr val="tx1"/>
                </a:solidFill>
                <a:latin typeface="Calibri" panose="020F0502020204030204" pitchFamily="34" charset="0"/>
                <a:cs typeface="Calibri" panose="020F0502020204030204" pitchFamily="34" charset="0"/>
              </a:rPr>
              <a:t>: deadlines autumn term &amp; spring term </a:t>
            </a:r>
          </a:p>
          <a:p>
            <a:pPr lvl="1"/>
            <a:r>
              <a:rPr lang="en-GB" sz="2400" b="1" dirty="0">
                <a:solidFill>
                  <a:schemeClr val="tx1"/>
                </a:solidFill>
                <a:latin typeface="Calibri" panose="020F0502020204030204" pitchFamily="34" charset="0"/>
                <a:cs typeface="Calibri" panose="020F0502020204030204" pitchFamily="34" charset="0"/>
              </a:rPr>
              <a:t>In-person meetings are preferred but online </a:t>
            </a:r>
            <a:r>
              <a:rPr lang="en-GB" sz="2400" b="1" u="sng" dirty="0">
                <a:solidFill>
                  <a:schemeClr val="tx1"/>
                </a:solidFill>
                <a:latin typeface="Calibri" panose="020F0502020204030204" pitchFamily="34" charset="0"/>
                <a:cs typeface="Calibri" panose="020F0502020204030204" pitchFamily="34" charset="0"/>
              </a:rPr>
              <a:t>face to fa</a:t>
            </a:r>
            <a:r>
              <a:rPr lang="en-GB" sz="2400" b="1" dirty="0">
                <a:solidFill>
                  <a:schemeClr val="tx1"/>
                </a:solidFill>
                <a:latin typeface="Calibri" panose="020F0502020204030204" pitchFamily="34" charset="0"/>
                <a:cs typeface="Calibri" panose="020F0502020204030204" pitchFamily="34" charset="0"/>
              </a:rPr>
              <a:t>ce meetings via Microsoft Teams are acceptable</a:t>
            </a:r>
          </a:p>
          <a:p>
            <a:pPr marL="457200" lvl="1" indent="0">
              <a:buNone/>
            </a:pPr>
            <a:r>
              <a:rPr lang="en-GB" sz="2400" dirty="0">
                <a:solidFill>
                  <a:schemeClr val="tx1"/>
                </a:solidFill>
                <a:latin typeface="Calibri" panose="020F0502020204030204" pitchFamily="34" charset="0"/>
                <a:cs typeface="Calibri" panose="020F0502020204030204" pitchFamily="34" charset="0"/>
              </a:rPr>
              <a:t>Telephone call or e-mail correspondence acceptable </a:t>
            </a:r>
            <a:r>
              <a:rPr lang="en-GB" sz="2400" u="sng" dirty="0">
                <a:solidFill>
                  <a:schemeClr val="tx1"/>
                </a:solidFill>
                <a:latin typeface="Calibri" panose="020F0502020204030204" pitchFamily="34" charset="0"/>
                <a:cs typeface="Calibri" panose="020F0502020204030204" pitchFamily="34" charset="0"/>
              </a:rPr>
              <a:t>ONLY</a:t>
            </a:r>
            <a:r>
              <a:rPr lang="en-GB" sz="2400" dirty="0">
                <a:solidFill>
                  <a:schemeClr val="tx1"/>
                </a:solidFill>
                <a:latin typeface="Calibri" panose="020F0502020204030204" pitchFamily="34" charset="0"/>
                <a:cs typeface="Calibri" panose="020F0502020204030204" pitchFamily="34" charset="0"/>
              </a:rPr>
              <a:t> as a </a:t>
            </a:r>
            <a:r>
              <a:rPr lang="en-GB" sz="2400" b="1" dirty="0">
                <a:solidFill>
                  <a:schemeClr val="tx1"/>
                </a:solidFill>
                <a:latin typeface="Calibri" panose="020F0502020204030204" pitchFamily="34" charset="0"/>
                <a:cs typeface="Calibri" panose="020F0502020204030204" pitchFamily="34" charset="0"/>
              </a:rPr>
              <a:t>last resort</a:t>
            </a:r>
            <a:r>
              <a:rPr lang="en-GB" sz="2400" dirty="0">
                <a:solidFill>
                  <a:schemeClr val="tx1"/>
                </a:solidFill>
                <a:latin typeface="Calibri" panose="020F0502020204030204" pitchFamily="34" charset="0"/>
                <a:cs typeface="Calibri" panose="020F0502020204030204" pitchFamily="34" charset="0"/>
              </a:rPr>
              <a:t>. Please inform PT lead.  Please remember to </a:t>
            </a:r>
            <a:r>
              <a:rPr lang="en-GB" sz="2400" b="1" dirty="0">
                <a:solidFill>
                  <a:schemeClr val="tx1"/>
                </a:solidFill>
                <a:latin typeface="Calibri" panose="020F0502020204030204" pitchFamily="34" charset="0"/>
                <a:cs typeface="Calibri" panose="020F0502020204030204" pitchFamily="34" charset="0"/>
              </a:rPr>
              <a:t>dial 141</a:t>
            </a:r>
            <a:r>
              <a:rPr lang="en-GB" sz="2400" dirty="0">
                <a:solidFill>
                  <a:schemeClr val="tx1"/>
                </a:solidFill>
                <a:latin typeface="Calibri" panose="020F0502020204030204" pitchFamily="34" charset="0"/>
                <a:cs typeface="Calibri" panose="020F0502020204030204" pitchFamily="34" charset="0"/>
              </a:rPr>
              <a:t> first to hide your personal number if using personal number, and please use face time whenever possible.</a:t>
            </a:r>
          </a:p>
          <a:p>
            <a:pPr marL="457200" lvl="1" indent="0">
              <a:buNone/>
            </a:pPr>
            <a:endParaRPr lang="en-GB" sz="1000" dirty="0">
              <a:solidFill>
                <a:schemeClr val="tx1"/>
              </a:solidFill>
              <a:latin typeface="Calibri" panose="020F0502020204030204" pitchFamily="34" charset="0"/>
              <a:cs typeface="Calibri" panose="020F0502020204030204" pitchFamily="34" charset="0"/>
            </a:endParaRPr>
          </a:p>
          <a:p>
            <a:pPr lvl="1"/>
            <a:r>
              <a:rPr lang="en-GB" sz="2400" dirty="0">
                <a:solidFill>
                  <a:schemeClr val="tx1"/>
                </a:solidFill>
                <a:latin typeface="Calibri" panose="020F0502020204030204" pitchFamily="34" charset="0"/>
                <a:cs typeface="Calibri" panose="020F0502020204030204" pitchFamily="34" charset="0"/>
              </a:rPr>
              <a:t>The</a:t>
            </a:r>
            <a:r>
              <a:rPr lang="en-GB" sz="2400" b="1" dirty="0">
                <a:solidFill>
                  <a:schemeClr val="tx1"/>
                </a:solidFill>
                <a:latin typeface="Calibri" panose="020F0502020204030204" pitchFamily="34" charset="0"/>
                <a:cs typeface="Calibri" panose="020F0502020204030204" pitchFamily="34" charset="0"/>
              </a:rPr>
              <a:t> </a:t>
            </a:r>
            <a:r>
              <a:rPr lang="en-GB" sz="2400" b="1" u="sng" dirty="0">
                <a:solidFill>
                  <a:schemeClr val="tx1"/>
                </a:solidFill>
                <a:latin typeface="Calibri" panose="020F0502020204030204" pitchFamily="34" charset="0"/>
                <a:cs typeface="Calibri" panose="020F0502020204030204" pitchFamily="34" charset="0"/>
              </a:rPr>
              <a:t>two</a:t>
            </a:r>
            <a:r>
              <a:rPr lang="en-GB" sz="2400" b="1" dirty="0">
                <a:solidFill>
                  <a:schemeClr val="tx1"/>
                </a:solidFill>
                <a:latin typeface="Calibri" panose="020F0502020204030204" pitchFamily="34" charset="0"/>
                <a:cs typeface="Calibri" panose="020F0502020204030204" pitchFamily="34" charset="0"/>
              </a:rPr>
              <a:t> </a:t>
            </a:r>
            <a:r>
              <a:rPr lang="en-GB" sz="2400" dirty="0">
                <a:solidFill>
                  <a:schemeClr val="tx1"/>
                </a:solidFill>
                <a:latin typeface="Calibri" panose="020F0502020204030204" pitchFamily="34" charset="0"/>
                <a:cs typeface="Calibri" panose="020F0502020204030204" pitchFamily="34" charset="0"/>
              </a:rPr>
              <a:t>compulsory Personal Tutor meetings should be recorded </a:t>
            </a:r>
            <a:r>
              <a:rPr lang="en-GB" sz="2400" b="1" dirty="0">
                <a:solidFill>
                  <a:schemeClr val="tx1"/>
                </a:solidFill>
                <a:latin typeface="Calibri" panose="020F0502020204030204" pitchFamily="34" charset="0"/>
                <a:cs typeface="Calibri" panose="020F0502020204030204" pitchFamily="34" charset="0"/>
              </a:rPr>
              <a:t>using </a:t>
            </a:r>
            <a:r>
              <a:rPr lang="en-GB" sz="2400" b="1" dirty="0" err="1">
                <a:solidFill>
                  <a:schemeClr val="tx1"/>
                </a:solidFill>
                <a:latin typeface="Calibri" panose="020F0502020204030204" pitchFamily="34" charset="0"/>
                <a:cs typeface="Calibri" panose="020F0502020204030204" pitchFamily="34" charset="0"/>
              </a:rPr>
              <a:t>Myprogress</a:t>
            </a:r>
            <a:r>
              <a:rPr lang="en-GB" sz="2400" b="1" dirty="0">
                <a:solidFill>
                  <a:schemeClr val="tx1"/>
                </a:solidFill>
                <a:latin typeface="Calibri" panose="020F0502020204030204" pitchFamily="34" charset="0"/>
                <a:cs typeface="Calibri" panose="020F0502020204030204" pitchFamily="34" charset="0"/>
              </a:rPr>
              <a:t> - Becoming a Doctor </a:t>
            </a:r>
            <a:r>
              <a:rPr lang="en-GB" sz="2400" dirty="0">
                <a:solidFill>
                  <a:schemeClr val="tx1"/>
                </a:solidFill>
                <a:latin typeface="Calibri" panose="020F0502020204030204" pitchFamily="34" charset="0"/>
                <a:cs typeface="Calibri" panose="020F0502020204030204" pitchFamily="34" charset="0"/>
              </a:rPr>
              <a:t>(BD) assessment required for progression. The student should </a:t>
            </a:r>
            <a:r>
              <a:rPr lang="en-GB" sz="2400" b="1" dirty="0">
                <a:solidFill>
                  <a:schemeClr val="tx1"/>
                </a:solidFill>
                <a:latin typeface="Calibri" panose="020F0502020204030204" pitchFamily="34" charset="0"/>
                <a:cs typeface="Calibri" panose="020F0502020204030204" pitchFamily="34" charset="0"/>
              </a:rPr>
              <a:t>not</a:t>
            </a:r>
            <a:r>
              <a:rPr lang="en-GB" sz="2400" dirty="0">
                <a:solidFill>
                  <a:schemeClr val="tx1"/>
                </a:solidFill>
                <a:latin typeface="Calibri" panose="020F0502020204030204" pitchFamily="34" charset="0"/>
                <a:cs typeface="Calibri" panose="020F0502020204030204" pitchFamily="34" charset="0"/>
              </a:rPr>
              <a:t> complete  this themselves.</a:t>
            </a:r>
            <a:endParaRPr lang="en-GB" sz="1000" b="1" dirty="0">
              <a:solidFill>
                <a:schemeClr val="tx1"/>
              </a:solidFill>
              <a:latin typeface="Calibri" panose="020F0502020204030204" pitchFamily="34" charset="0"/>
              <a:cs typeface="Calibri" panose="020F0502020204030204" pitchFamily="34" charset="0"/>
            </a:endParaRPr>
          </a:p>
          <a:p>
            <a:pPr lvl="1"/>
            <a:r>
              <a:rPr lang="en-GB" sz="2400" dirty="0">
                <a:solidFill>
                  <a:schemeClr val="tx1"/>
                </a:solidFill>
                <a:latin typeface="Calibri" panose="020F0502020204030204" pitchFamily="34" charset="0"/>
                <a:cs typeface="Calibri" panose="020F0502020204030204" pitchFamily="34" charset="0"/>
              </a:rPr>
              <a:t>You may sometimes have more than one meeting per term with a tutee. These </a:t>
            </a:r>
            <a:r>
              <a:rPr lang="en-GB" sz="2400" b="1" dirty="0">
                <a:solidFill>
                  <a:schemeClr val="tx1"/>
                </a:solidFill>
                <a:latin typeface="Calibri" panose="020F0502020204030204" pitchFamily="34" charset="0"/>
                <a:cs typeface="Calibri" panose="020F0502020204030204" pitchFamily="34" charset="0"/>
              </a:rPr>
              <a:t>additional meetings </a:t>
            </a:r>
            <a:r>
              <a:rPr lang="en-GB" sz="2400" dirty="0">
                <a:solidFill>
                  <a:schemeClr val="tx1"/>
                </a:solidFill>
                <a:latin typeface="Calibri" panose="020F0502020204030204" pitchFamily="34" charset="0"/>
                <a:cs typeface="Calibri" panose="020F0502020204030204" pitchFamily="34" charset="0"/>
              </a:rPr>
              <a:t>do </a:t>
            </a:r>
            <a:r>
              <a:rPr lang="en-GB" sz="2400" u="sng" dirty="0">
                <a:solidFill>
                  <a:schemeClr val="tx1"/>
                </a:solidFill>
                <a:latin typeface="Calibri" panose="020F0502020204030204" pitchFamily="34" charset="0"/>
                <a:cs typeface="Calibri" panose="020F0502020204030204" pitchFamily="34" charset="0"/>
              </a:rPr>
              <a:t>not</a:t>
            </a:r>
            <a:r>
              <a:rPr lang="en-GB" sz="2400" dirty="0">
                <a:solidFill>
                  <a:schemeClr val="tx1"/>
                </a:solidFill>
                <a:latin typeface="Calibri" panose="020F0502020204030204" pitchFamily="34" charset="0"/>
                <a:cs typeface="Calibri" panose="020F0502020204030204" pitchFamily="34" charset="0"/>
              </a:rPr>
              <a:t> need to be recorded on </a:t>
            </a:r>
            <a:r>
              <a:rPr lang="en-GB" sz="2400" dirty="0" err="1">
                <a:solidFill>
                  <a:schemeClr val="tx1"/>
                </a:solidFill>
                <a:latin typeface="Calibri" panose="020F0502020204030204" pitchFamily="34" charset="0"/>
                <a:cs typeface="Calibri" panose="020F0502020204030204" pitchFamily="34" charset="0"/>
              </a:rPr>
              <a:t>Myprogress</a:t>
            </a:r>
            <a:r>
              <a:rPr lang="en-GB" sz="2400" dirty="0">
                <a:solidFill>
                  <a:schemeClr val="tx1"/>
                </a:solidFill>
                <a:latin typeface="Calibri" panose="020F0502020204030204" pitchFamily="34" charset="0"/>
                <a:cs typeface="Calibri" panose="020F0502020204030204" pitchFamily="34" charset="0"/>
              </a:rPr>
              <a:t> but we recommend that you </a:t>
            </a:r>
            <a:r>
              <a:rPr lang="en-GB" sz="2400" b="1" dirty="0">
                <a:solidFill>
                  <a:schemeClr val="tx1"/>
                </a:solidFill>
                <a:latin typeface="Calibri" panose="020F0502020204030204" pitchFamily="34" charset="0"/>
                <a:cs typeface="Calibri" panose="020F0502020204030204" pitchFamily="34" charset="0"/>
              </a:rPr>
              <a:t>keep a record </a:t>
            </a:r>
            <a:r>
              <a:rPr lang="en-GB" sz="2400" dirty="0">
                <a:solidFill>
                  <a:schemeClr val="tx1"/>
                </a:solidFill>
                <a:latin typeface="Calibri" panose="020F0502020204030204" pitchFamily="34" charset="0"/>
                <a:cs typeface="Calibri" panose="020F0502020204030204" pitchFamily="34" charset="0"/>
              </a:rPr>
              <a:t>for reference. </a:t>
            </a:r>
          </a:p>
        </p:txBody>
      </p:sp>
    </p:spTree>
    <p:extLst>
      <p:ext uri="{BB962C8B-B14F-4D97-AF65-F5344CB8AC3E}">
        <p14:creationId xmlns:p14="http://schemas.microsoft.com/office/powerpoint/2010/main" val="2065116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45029"/>
          </a:xfrm>
        </p:spPr>
        <p:txBody>
          <a:bodyPr>
            <a:normAutofit/>
          </a:bodyPr>
          <a:lstStyle/>
          <a:p>
            <a:pPr algn="ctr"/>
            <a:r>
              <a:rPr lang="en-US" sz="2800" b="1" dirty="0"/>
              <a:t>Documenting meetings</a:t>
            </a:r>
          </a:p>
        </p:txBody>
      </p:sp>
      <p:sp>
        <p:nvSpPr>
          <p:cNvPr id="3" name="Content Placeholder 2"/>
          <p:cNvSpPr>
            <a:spLocks noGrp="1"/>
          </p:cNvSpPr>
          <p:nvPr>
            <p:ph idx="1"/>
          </p:nvPr>
        </p:nvSpPr>
        <p:spPr>
          <a:xfrm>
            <a:off x="1428925" y="259080"/>
            <a:ext cx="10515600" cy="6515100"/>
          </a:xfrm>
        </p:spPr>
        <p:txBody>
          <a:bodyPr>
            <a:normAutofit fontScale="85000" lnSpcReduction="10000"/>
          </a:bodyPr>
          <a:lstStyle/>
          <a:p>
            <a:pPr marL="0" indent="0">
              <a:buNone/>
            </a:pPr>
            <a:endParaRPr lang="en-US" sz="1300" dirty="0">
              <a:latin typeface="Calibri" panose="020F0502020204030204" pitchFamily="34" charset="0"/>
              <a:cs typeface="Calibri" panose="020F0502020204030204" pitchFamily="34" charset="0"/>
            </a:endParaRPr>
          </a:p>
          <a:p>
            <a:r>
              <a:rPr lang="en-US" sz="2900" b="1" dirty="0">
                <a:latin typeface="Calibri" panose="020F0502020204030204" pitchFamily="34" charset="0"/>
                <a:cs typeface="Calibri" panose="020F0502020204030204" pitchFamily="34" charset="0"/>
              </a:rPr>
              <a:t>Attendance </a:t>
            </a:r>
            <a:r>
              <a:rPr lang="en-US" sz="2900" dirty="0">
                <a:latin typeface="Calibri" panose="020F0502020204030204" pitchFamily="34" charset="0"/>
                <a:cs typeface="Calibri" panose="020F0502020204030204" pitchFamily="34" charset="0"/>
              </a:rPr>
              <a:t>for the </a:t>
            </a:r>
            <a:r>
              <a:rPr lang="en-US" sz="2900" b="1" dirty="0">
                <a:latin typeface="Calibri" panose="020F0502020204030204" pitchFamily="34" charset="0"/>
                <a:cs typeface="Calibri" panose="020F0502020204030204" pitchFamily="34" charset="0"/>
              </a:rPr>
              <a:t>2 compulsory meetings </a:t>
            </a:r>
            <a:r>
              <a:rPr lang="en-US" sz="2900" dirty="0">
                <a:latin typeface="Calibri" panose="020F0502020204030204" pitchFamily="34" charset="0"/>
                <a:cs typeface="Calibri" panose="020F0502020204030204" pitchFamily="34" charset="0"/>
              </a:rPr>
              <a:t>must be recorded electronically using </a:t>
            </a:r>
            <a:r>
              <a:rPr lang="en-US" sz="2900" b="1" dirty="0" err="1">
                <a:solidFill>
                  <a:srgbClr val="C00000"/>
                </a:solidFill>
                <a:latin typeface="Calibri" panose="020F0502020204030204" pitchFamily="34" charset="0"/>
                <a:cs typeface="Calibri" panose="020F0502020204030204" pitchFamily="34" charset="0"/>
              </a:rPr>
              <a:t>Myprogress</a:t>
            </a:r>
            <a:r>
              <a:rPr lang="en-US" sz="2900" b="1" dirty="0">
                <a:solidFill>
                  <a:srgbClr val="FF0000"/>
                </a:solidFill>
                <a:latin typeface="Calibri" panose="020F0502020204030204" pitchFamily="34" charset="0"/>
                <a:cs typeface="Calibri" panose="020F0502020204030204" pitchFamily="34" charset="0"/>
              </a:rPr>
              <a:t>.</a:t>
            </a:r>
            <a:r>
              <a:rPr lang="en-US" sz="2900" dirty="0">
                <a:solidFill>
                  <a:schemeClr val="bg1">
                    <a:lumMod val="50000"/>
                  </a:schemeClr>
                </a:solidFill>
                <a:latin typeface="Calibri" panose="020F0502020204030204" pitchFamily="34" charset="0"/>
                <a:cs typeface="Calibri" panose="020F0502020204030204" pitchFamily="34" charset="0"/>
              </a:rPr>
              <a:t> This is </a:t>
            </a:r>
            <a:r>
              <a:rPr lang="en-US" sz="2900" dirty="0">
                <a:latin typeface="Calibri" panose="020F0502020204030204" pitchFamily="34" charset="0"/>
                <a:cs typeface="Calibri" panose="020F0502020204030204" pitchFamily="34" charset="0"/>
              </a:rPr>
              <a:t>an </a:t>
            </a:r>
            <a:r>
              <a:rPr lang="en-US" sz="2900" b="1" dirty="0">
                <a:latin typeface="Calibri" panose="020F0502020204030204" pitchFamily="34" charset="0"/>
                <a:cs typeface="Calibri" panose="020F0502020204030204" pitchFamily="34" charset="0"/>
              </a:rPr>
              <a:t>electronic form accessible to students only </a:t>
            </a:r>
            <a:r>
              <a:rPr lang="en-US" sz="2900" dirty="0">
                <a:latin typeface="Calibri" panose="020F0502020204030204" pitchFamily="34" charset="0"/>
                <a:cs typeface="Calibri" panose="020F0502020204030204" pitchFamily="34" charset="0"/>
              </a:rPr>
              <a:t>on </a:t>
            </a:r>
            <a:r>
              <a:rPr lang="en-US" sz="2900" dirty="0">
                <a:solidFill>
                  <a:schemeClr val="tx1"/>
                </a:solidFill>
                <a:latin typeface="Calibri" panose="020F0502020204030204" pitchFamily="34" charset="0"/>
                <a:cs typeface="Calibri" panose="020F0502020204030204" pitchFamily="34" charset="0"/>
              </a:rPr>
              <a:t>their </a:t>
            </a:r>
            <a:r>
              <a:rPr lang="en-US" sz="2900" b="1" dirty="0">
                <a:solidFill>
                  <a:schemeClr val="tx1"/>
                </a:solidFill>
                <a:latin typeface="Calibri" panose="020F0502020204030204" pitchFamily="34" charset="0"/>
                <a:cs typeface="Calibri" panose="020F0502020204030204" pitchFamily="34" charset="0"/>
              </a:rPr>
              <a:t>laptop /notepad/phone</a:t>
            </a:r>
            <a:r>
              <a:rPr lang="en-US" sz="2900" dirty="0">
                <a:solidFill>
                  <a:schemeClr val="tx1"/>
                </a:solidFill>
                <a:latin typeface="Calibri" panose="020F0502020204030204" pitchFamily="34" charset="0"/>
                <a:cs typeface="Calibri" panose="020F0502020204030204" pitchFamily="34" charset="0"/>
              </a:rPr>
              <a:t> which requires </a:t>
            </a:r>
            <a:r>
              <a:rPr lang="en-US" sz="2900" b="1" dirty="0">
                <a:latin typeface="Calibri" panose="020F0502020204030204" pitchFamily="34" charset="0"/>
                <a:cs typeface="Calibri" panose="020F0502020204030204" pitchFamily="34" charset="0"/>
              </a:rPr>
              <a:t>your </a:t>
            </a:r>
            <a:r>
              <a:rPr lang="en-US" sz="2900" b="1" dirty="0">
                <a:solidFill>
                  <a:schemeClr val="tx1"/>
                </a:solidFill>
                <a:latin typeface="Calibri" panose="020F0502020204030204" pitchFamily="34" charset="0"/>
                <a:cs typeface="Calibri" panose="020F0502020204030204" pitchFamily="34" charset="0"/>
              </a:rPr>
              <a:t>SGUL e-mail address</a:t>
            </a:r>
            <a:r>
              <a:rPr lang="en-US" sz="2900" dirty="0">
                <a:latin typeface="Calibri" panose="020F0502020204030204" pitchFamily="34" charset="0"/>
                <a:cs typeface="Calibri" panose="020F0502020204030204" pitchFamily="34" charset="0"/>
              </a:rPr>
              <a:t>. Tick box format.  The student must </a:t>
            </a:r>
            <a:r>
              <a:rPr lang="en-US" sz="2900" b="1" dirty="0">
                <a:latin typeface="Calibri" panose="020F0502020204030204" pitchFamily="34" charset="0"/>
                <a:cs typeface="Calibri" panose="020F0502020204030204" pitchFamily="34" charset="0"/>
              </a:rPr>
              <a:t>send</a:t>
            </a:r>
            <a:r>
              <a:rPr lang="en-US" sz="2900" dirty="0">
                <a:latin typeface="Calibri" panose="020F0502020204030204" pitchFamily="34" charset="0"/>
                <a:cs typeface="Calibri" panose="020F0502020204030204" pitchFamily="34" charset="0"/>
              </a:rPr>
              <a:t> </a:t>
            </a:r>
            <a:r>
              <a:rPr lang="en-US" sz="2900" b="1" dirty="0">
                <a:latin typeface="Calibri" panose="020F0502020204030204" pitchFamily="34" charset="0"/>
                <a:cs typeface="Calibri" panose="020F0502020204030204" pitchFamily="34" charset="0"/>
              </a:rPr>
              <a:t>you</a:t>
            </a:r>
            <a:r>
              <a:rPr lang="en-US" sz="2900" dirty="0">
                <a:latin typeface="Calibri" panose="020F0502020204030204" pitchFamily="34" charset="0"/>
                <a:cs typeface="Calibri" panose="020F0502020204030204" pitchFamily="34" charset="0"/>
              </a:rPr>
              <a:t> the form to complete by email or you can also complete it on their device during the meeting, but </a:t>
            </a:r>
            <a:r>
              <a:rPr lang="en-US" sz="2900" u="sng" dirty="0">
                <a:latin typeface="Calibri" panose="020F0502020204030204" pitchFamily="34" charset="0"/>
                <a:cs typeface="Calibri" panose="020F0502020204030204" pitchFamily="34" charset="0"/>
              </a:rPr>
              <a:t>students</a:t>
            </a:r>
            <a:r>
              <a:rPr lang="en-US" sz="2900" dirty="0">
                <a:latin typeface="Calibri" panose="020F0502020204030204" pitchFamily="34" charset="0"/>
                <a:cs typeface="Calibri" panose="020F0502020204030204" pitchFamily="34" charset="0"/>
              </a:rPr>
              <a:t> must </a:t>
            </a:r>
            <a:r>
              <a:rPr lang="en-US" sz="2900" b="1" dirty="0">
                <a:latin typeface="Calibri" panose="020F0502020204030204" pitchFamily="34" charset="0"/>
                <a:cs typeface="Calibri" panose="020F0502020204030204" pitchFamily="34" charset="0"/>
              </a:rPr>
              <a:t>not complete it themselves </a:t>
            </a:r>
            <a:r>
              <a:rPr lang="en-US" sz="2900" dirty="0">
                <a:latin typeface="Calibri" panose="020F0502020204030204" pitchFamily="34" charset="0"/>
                <a:cs typeface="Calibri" panose="020F0502020204030204" pitchFamily="34" charset="0"/>
              </a:rPr>
              <a:t>(assessment irregularity).  Part of course requirement </a:t>
            </a:r>
            <a:r>
              <a:rPr lang="en-US" sz="2900" b="1" dirty="0">
                <a:latin typeface="Calibri" panose="020F0502020204030204" pitchFamily="34" charset="0"/>
                <a:cs typeface="Calibri" panose="020F0502020204030204" pitchFamily="34" charset="0"/>
              </a:rPr>
              <a:t>(Becoming a Doctor</a:t>
            </a:r>
            <a:r>
              <a:rPr lang="en-US" sz="2900" dirty="0">
                <a:latin typeface="Calibri" panose="020F0502020204030204" pitchFamily="34" charset="0"/>
                <a:cs typeface="Calibri" panose="020F0502020204030204" pitchFamily="34" charset="0"/>
              </a:rPr>
              <a:t>) for progression - guidance on Canvas.  </a:t>
            </a:r>
            <a:endParaRPr lang="en-GB" dirty="0"/>
          </a:p>
          <a:p>
            <a:pPr marL="0" indent="0">
              <a:buNone/>
            </a:pPr>
            <a:endParaRPr lang="en-US" sz="1300" dirty="0">
              <a:latin typeface="Calibri" panose="020F0502020204030204" pitchFamily="34" charset="0"/>
              <a:cs typeface="Calibri" panose="020F0502020204030204" pitchFamily="34" charset="0"/>
            </a:endParaRPr>
          </a:p>
          <a:p>
            <a:r>
              <a:rPr lang="en-US" sz="2900" dirty="0">
                <a:latin typeface="Calibri" panose="020F0502020204030204" pitchFamily="34" charset="0"/>
                <a:cs typeface="Calibri" panose="020F0502020204030204" pitchFamily="34" charset="0"/>
              </a:rPr>
              <a:t>When you submit the form you will receive an </a:t>
            </a:r>
            <a:r>
              <a:rPr lang="en-US" sz="2900" b="1" dirty="0">
                <a:latin typeface="Calibri" panose="020F0502020204030204" pitchFamily="34" charset="0"/>
                <a:cs typeface="Calibri" panose="020F0502020204030204" pitchFamily="34" charset="0"/>
              </a:rPr>
              <a:t>email</a:t>
            </a:r>
            <a:r>
              <a:rPr lang="en-US" sz="2900" dirty="0">
                <a:latin typeface="Calibri" panose="020F0502020204030204" pitchFamily="34" charset="0"/>
                <a:cs typeface="Calibri" panose="020F0502020204030204" pitchFamily="34" charset="0"/>
              </a:rPr>
              <a:t> </a:t>
            </a:r>
            <a:r>
              <a:rPr lang="en-US" sz="2900" b="1" dirty="0">
                <a:latin typeface="Calibri" panose="020F0502020204030204" pitchFamily="34" charset="0"/>
                <a:cs typeface="Calibri" panose="020F0502020204030204" pitchFamily="34" charset="0"/>
              </a:rPr>
              <a:t>validation </a:t>
            </a:r>
            <a:r>
              <a:rPr lang="en-US" sz="2900" dirty="0">
                <a:latin typeface="Calibri" panose="020F0502020204030204" pitchFamily="34" charset="0"/>
                <a:cs typeface="Calibri" panose="020F0502020204030204" pitchFamily="34" charset="0"/>
              </a:rPr>
              <a:t>confirming the meeting has taken place.  If you receive this &amp; you have </a:t>
            </a:r>
            <a:r>
              <a:rPr lang="en-US" sz="2900" b="1" u="sng" dirty="0">
                <a:solidFill>
                  <a:schemeClr val="tx1"/>
                </a:solidFill>
                <a:latin typeface="Calibri" panose="020F0502020204030204" pitchFamily="34" charset="0"/>
                <a:cs typeface="Calibri" panose="020F0502020204030204" pitchFamily="34" charset="0"/>
              </a:rPr>
              <a:t>not</a:t>
            </a:r>
            <a:r>
              <a:rPr lang="en-US" sz="2900" dirty="0">
                <a:solidFill>
                  <a:schemeClr val="bg1">
                    <a:lumMod val="50000"/>
                  </a:schemeClr>
                </a:solidFill>
                <a:latin typeface="Calibri" panose="020F0502020204030204" pitchFamily="34" charset="0"/>
                <a:cs typeface="Calibri" panose="020F0502020204030204" pitchFamily="34" charset="0"/>
              </a:rPr>
              <a:t> </a:t>
            </a:r>
            <a:r>
              <a:rPr lang="en-US" sz="2900" dirty="0">
                <a:latin typeface="Calibri" panose="020F0502020204030204" pitchFamily="34" charset="0"/>
                <a:cs typeface="Calibri" panose="020F0502020204030204" pitchFamily="34" charset="0"/>
              </a:rPr>
              <a:t>met with the student please contact Lee Rolls. If you or the student have any concerns that you feel require further advice/support please contact MBBS PT Lead.</a:t>
            </a:r>
          </a:p>
          <a:p>
            <a:pPr marL="0" indent="0">
              <a:buNone/>
            </a:pPr>
            <a:r>
              <a:rPr lang="en-US" sz="2900" dirty="0">
                <a:latin typeface="Calibri" panose="020F0502020204030204" pitchFamily="34" charset="0"/>
                <a:cs typeface="Calibri" panose="020F0502020204030204" pitchFamily="34" charset="0"/>
              </a:rPr>
              <a:t> </a:t>
            </a:r>
          </a:p>
          <a:p>
            <a:r>
              <a:rPr lang="en-US" sz="2900" dirty="0">
                <a:latin typeface="Calibri" panose="020F0502020204030204" pitchFamily="34" charset="0"/>
                <a:cs typeface="Calibri" panose="020F0502020204030204" pitchFamily="34" charset="0"/>
              </a:rPr>
              <a:t>You should keep </a:t>
            </a:r>
            <a:r>
              <a:rPr lang="en-US" sz="2900" b="1" dirty="0">
                <a:latin typeface="Calibri" panose="020F0502020204030204" pitchFamily="34" charset="0"/>
                <a:cs typeface="Calibri" panose="020F0502020204030204" pitchFamily="34" charset="0"/>
              </a:rPr>
              <a:t>notes </a:t>
            </a:r>
            <a:r>
              <a:rPr lang="en-US" sz="2900" dirty="0">
                <a:latin typeface="Calibri" panose="020F0502020204030204" pitchFamily="34" charset="0"/>
                <a:cs typeface="Calibri" panose="020F0502020204030204" pitchFamily="34" charset="0"/>
              </a:rPr>
              <a:t>for </a:t>
            </a:r>
            <a:r>
              <a:rPr lang="en-US" sz="2900" b="1" dirty="0">
                <a:latin typeface="Calibri" panose="020F0502020204030204" pitchFamily="34" charset="0"/>
                <a:cs typeface="Calibri" panose="020F0502020204030204" pitchFamily="34" charset="0"/>
              </a:rPr>
              <a:t>all </a:t>
            </a:r>
            <a:r>
              <a:rPr lang="en-US" sz="2900" dirty="0">
                <a:latin typeface="Calibri" panose="020F0502020204030204" pitchFamily="34" charset="0"/>
                <a:cs typeface="Calibri" panose="020F0502020204030204" pitchFamily="34" charset="0"/>
              </a:rPr>
              <a:t>meetings recording issues discussed- can be added to the student information form on SGUL webpage. These should be stored securely and should not be submitted unless requested by PT Lead.  They are </a:t>
            </a:r>
            <a:r>
              <a:rPr lang="en-US" sz="2900" b="1" dirty="0">
                <a:latin typeface="Calibri" panose="020F0502020204030204" pitchFamily="34" charset="0"/>
                <a:cs typeface="Calibri" panose="020F0502020204030204" pitchFamily="34" charset="0"/>
              </a:rPr>
              <a:t>subject to GDPR.</a:t>
            </a:r>
          </a:p>
          <a:p>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893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4786" y="0"/>
            <a:ext cx="446841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809941" y="74635"/>
            <a:ext cx="5381061" cy="4401205"/>
          </a:xfrm>
          <a:prstGeom prst="rect">
            <a:avLst/>
          </a:prstGeom>
          <a:noFill/>
        </p:spPr>
        <p:txBody>
          <a:bodyPr wrap="square">
            <a:spAutoFit/>
          </a:bodyPr>
          <a:lstStyle/>
          <a:p>
            <a:pPr>
              <a:defRPr/>
            </a:pPr>
            <a:r>
              <a:rPr lang="en-GB" b="1" dirty="0">
                <a:solidFill>
                  <a:schemeClr val="accent4">
                    <a:lumMod val="10000"/>
                  </a:schemeClr>
                </a:solidFill>
              </a:rPr>
              <a:t>Example of </a:t>
            </a:r>
            <a:r>
              <a:rPr lang="en-GB" b="1" dirty="0" err="1">
                <a:solidFill>
                  <a:schemeClr val="accent4">
                    <a:lumMod val="10000"/>
                  </a:schemeClr>
                </a:solidFill>
              </a:rPr>
              <a:t>Myprogress</a:t>
            </a:r>
            <a:r>
              <a:rPr lang="en-GB" b="1" dirty="0">
                <a:solidFill>
                  <a:schemeClr val="accent4">
                    <a:lumMod val="10000"/>
                  </a:schemeClr>
                </a:solidFill>
              </a:rPr>
              <a:t> form (T-Year Assessment)</a:t>
            </a:r>
          </a:p>
          <a:p>
            <a:pPr>
              <a:defRPr/>
            </a:pPr>
            <a:endParaRPr lang="en-GB" b="1" dirty="0">
              <a:solidFill>
                <a:schemeClr val="accent4">
                  <a:lumMod val="10000"/>
                </a:schemeClr>
              </a:solidFill>
            </a:endParaRPr>
          </a:p>
          <a:p>
            <a:pPr>
              <a:defRPr/>
            </a:pPr>
            <a:r>
              <a:rPr lang="en-GB" b="1" dirty="0">
                <a:solidFill>
                  <a:schemeClr val="accent4">
                    <a:lumMod val="10000"/>
                  </a:schemeClr>
                </a:solidFill>
              </a:rPr>
              <a:t>To be completed by </a:t>
            </a:r>
            <a:r>
              <a:rPr lang="en-GB" b="1" u="sng" dirty="0">
                <a:solidFill>
                  <a:schemeClr val="accent4">
                    <a:lumMod val="10000"/>
                  </a:schemeClr>
                </a:solidFill>
              </a:rPr>
              <a:t>tutor</a:t>
            </a:r>
            <a:r>
              <a:rPr lang="en-GB" b="1" dirty="0">
                <a:solidFill>
                  <a:schemeClr val="accent4">
                    <a:lumMod val="10000"/>
                  </a:schemeClr>
                </a:solidFill>
              </a:rPr>
              <a:t> not student.</a:t>
            </a:r>
          </a:p>
          <a:p>
            <a:pPr>
              <a:defRPr/>
            </a:pPr>
            <a:r>
              <a:rPr lang="en-GB" b="1" dirty="0">
                <a:solidFill>
                  <a:schemeClr val="accent4">
                    <a:lumMod val="10000"/>
                  </a:schemeClr>
                </a:solidFill>
              </a:rPr>
              <a:t>The forms indicate different learning activities relevant to each year cohort as a prompt.</a:t>
            </a:r>
            <a:r>
              <a:rPr lang="en-GB" sz="2800" dirty="0">
                <a:solidFill>
                  <a:srgbClr val="C00000"/>
                </a:solidFill>
              </a:rPr>
              <a:t> *</a:t>
            </a:r>
          </a:p>
          <a:p>
            <a:pPr>
              <a:defRPr/>
            </a:pPr>
            <a:endParaRPr lang="en-GB" b="1" dirty="0">
              <a:solidFill>
                <a:schemeClr val="accent4">
                  <a:lumMod val="10000"/>
                </a:schemeClr>
              </a:solidFill>
            </a:endParaRPr>
          </a:p>
          <a:p>
            <a:pPr>
              <a:defRPr/>
            </a:pPr>
            <a:r>
              <a:rPr lang="en-GB" b="1" dirty="0">
                <a:solidFill>
                  <a:schemeClr val="accent4">
                    <a:lumMod val="10000"/>
                  </a:schemeClr>
                </a:solidFill>
              </a:rPr>
              <a:t>The student must send you a copy of this form by email from </a:t>
            </a:r>
            <a:r>
              <a:rPr lang="en-GB" b="1" dirty="0" err="1">
                <a:solidFill>
                  <a:schemeClr val="accent4">
                    <a:lumMod val="10000"/>
                  </a:schemeClr>
                </a:solidFill>
              </a:rPr>
              <a:t>Myprogress</a:t>
            </a:r>
            <a:r>
              <a:rPr lang="en-GB" b="1" dirty="0">
                <a:solidFill>
                  <a:schemeClr val="accent4">
                    <a:lumMod val="10000"/>
                  </a:schemeClr>
                </a:solidFill>
              </a:rPr>
              <a:t>.  </a:t>
            </a:r>
          </a:p>
          <a:p>
            <a:pPr>
              <a:defRPr/>
            </a:pPr>
            <a:r>
              <a:rPr lang="en-GB" b="1" dirty="0">
                <a:solidFill>
                  <a:schemeClr val="accent4">
                    <a:lumMod val="10000"/>
                  </a:schemeClr>
                </a:solidFill>
              </a:rPr>
              <a:t>Please complete and submit it asap. </a:t>
            </a:r>
          </a:p>
          <a:p>
            <a:pPr>
              <a:defRPr/>
            </a:pPr>
            <a:r>
              <a:rPr lang="en-GB" b="1" dirty="0">
                <a:solidFill>
                  <a:schemeClr val="accent4">
                    <a:lumMod val="10000"/>
                  </a:schemeClr>
                </a:solidFill>
              </a:rPr>
              <a:t>You will then receive an e-mail verifying the meeting has taken place.</a:t>
            </a:r>
          </a:p>
          <a:p>
            <a:pPr>
              <a:defRPr/>
            </a:pPr>
            <a:r>
              <a:rPr lang="en-GB" b="1" dirty="0">
                <a:solidFill>
                  <a:schemeClr val="accent4">
                    <a:lumMod val="10000"/>
                  </a:schemeClr>
                </a:solidFill>
              </a:rPr>
              <a:t>If you receive this and </a:t>
            </a:r>
            <a:r>
              <a:rPr lang="en-GB" b="1" u="sng" dirty="0">
                <a:solidFill>
                  <a:schemeClr val="accent4">
                    <a:lumMod val="10000"/>
                  </a:schemeClr>
                </a:solidFill>
              </a:rPr>
              <a:t>you</a:t>
            </a:r>
            <a:r>
              <a:rPr lang="en-GB" b="1" dirty="0">
                <a:solidFill>
                  <a:schemeClr val="accent4">
                    <a:lumMod val="10000"/>
                  </a:schemeClr>
                </a:solidFill>
              </a:rPr>
              <a:t> have not completed the form, please let use know asap.</a:t>
            </a:r>
          </a:p>
          <a:p>
            <a:pPr>
              <a:defRPr/>
            </a:pPr>
            <a:endParaRPr lang="en-GB" b="1" dirty="0">
              <a:solidFill>
                <a:schemeClr val="accent4">
                  <a:lumMod val="10000"/>
                </a:schemeClr>
              </a:solidFill>
            </a:endParaRPr>
          </a:p>
        </p:txBody>
      </p:sp>
      <p:sp>
        <p:nvSpPr>
          <p:cNvPr id="6" name="TextBox 5"/>
          <p:cNvSpPr txBox="1"/>
          <p:nvPr/>
        </p:nvSpPr>
        <p:spPr>
          <a:xfrm>
            <a:off x="1871757" y="4923266"/>
            <a:ext cx="4537355" cy="369332"/>
          </a:xfrm>
          <a:prstGeom prst="rect">
            <a:avLst/>
          </a:prstGeom>
          <a:noFill/>
        </p:spPr>
        <p:txBody>
          <a:bodyPr wrap="square">
            <a:spAutoFit/>
          </a:bodyPr>
          <a:lstStyle/>
          <a:p>
            <a:pPr>
              <a:defRPr/>
            </a:pPr>
            <a:r>
              <a:rPr lang="en-GB" b="1" dirty="0">
                <a:solidFill>
                  <a:srgbClr val="C00000"/>
                </a:solidFill>
              </a:rPr>
              <a:t>Please ensure that you submit this form.</a:t>
            </a:r>
          </a:p>
        </p:txBody>
      </p:sp>
      <p:sp>
        <p:nvSpPr>
          <p:cNvPr id="2" name="TextBox 1">
            <a:extLst>
              <a:ext uri="{FF2B5EF4-FFF2-40B4-BE49-F238E27FC236}">
                <a16:creationId xmlns:a16="http://schemas.microsoft.com/office/drawing/2014/main" id="{902D6C3A-A71D-44A5-888D-13B8B48CAB4F}"/>
              </a:ext>
            </a:extLst>
          </p:cNvPr>
          <p:cNvSpPr txBox="1"/>
          <p:nvPr/>
        </p:nvSpPr>
        <p:spPr>
          <a:xfrm>
            <a:off x="7265597" y="4013928"/>
            <a:ext cx="420463" cy="2031325"/>
          </a:xfrm>
          <a:prstGeom prst="rect">
            <a:avLst/>
          </a:prstGeom>
          <a:noFill/>
        </p:spPr>
        <p:txBody>
          <a:bodyPr wrap="square" rtlCol="0">
            <a:spAutoFit/>
          </a:bodyPr>
          <a:lstStyle/>
          <a:p>
            <a:r>
              <a:rPr lang="en-GB" dirty="0">
                <a:solidFill>
                  <a:srgbClr val="C00000"/>
                </a:solidFill>
              </a:rPr>
              <a:t>*</a:t>
            </a:r>
          </a:p>
          <a:p>
            <a:r>
              <a:rPr lang="en-GB" dirty="0">
                <a:solidFill>
                  <a:srgbClr val="C00000"/>
                </a:solidFill>
              </a:rPr>
              <a:t>*</a:t>
            </a:r>
          </a:p>
          <a:p>
            <a:r>
              <a:rPr lang="en-GB" dirty="0">
                <a:solidFill>
                  <a:srgbClr val="C00000"/>
                </a:solidFill>
              </a:rPr>
              <a:t>*</a:t>
            </a:r>
          </a:p>
          <a:p>
            <a:r>
              <a:rPr lang="en-GB" dirty="0">
                <a:solidFill>
                  <a:srgbClr val="C00000"/>
                </a:solidFill>
              </a:rPr>
              <a:t>*</a:t>
            </a:r>
          </a:p>
          <a:p>
            <a:r>
              <a:rPr lang="en-GB" dirty="0">
                <a:solidFill>
                  <a:srgbClr val="C00000"/>
                </a:solidFill>
              </a:rPr>
              <a:t>*</a:t>
            </a:r>
          </a:p>
          <a:p>
            <a:r>
              <a:rPr lang="en-GB" dirty="0">
                <a:solidFill>
                  <a:srgbClr val="C00000"/>
                </a:solidFill>
              </a:rPr>
              <a:t>*</a:t>
            </a:r>
          </a:p>
          <a:p>
            <a:endParaRPr lang="en-GB" dirty="0">
              <a:solidFill>
                <a:srgbClr val="C00000"/>
              </a:solidFill>
            </a:endParaRPr>
          </a:p>
        </p:txBody>
      </p:sp>
    </p:spTree>
    <p:extLst>
      <p:ext uri="{BB962C8B-B14F-4D97-AF65-F5344CB8AC3E}">
        <p14:creationId xmlns:p14="http://schemas.microsoft.com/office/powerpoint/2010/main" val="1609101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8738"/>
            <a:ext cx="11353800" cy="639906"/>
          </a:xfrm>
        </p:spPr>
        <p:txBody>
          <a:bodyPr>
            <a:normAutofit/>
          </a:bodyPr>
          <a:lstStyle/>
          <a:p>
            <a:pPr algn="ctr"/>
            <a:r>
              <a:rPr lang="en-US" sz="3200" b="1" dirty="0"/>
              <a:t>What should one-to-one meetings cover:</a:t>
            </a:r>
          </a:p>
        </p:txBody>
      </p:sp>
      <p:sp>
        <p:nvSpPr>
          <p:cNvPr id="3" name="Content Placeholder 2"/>
          <p:cNvSpPr>
            <a:spLocks noGrp="1"/>
          </p:cNvSpPr>
          <p:nvPr>
            <p:ph idx="1"/>
          </p:nvPr>
        </p:nvSpPr>
        <p:spPr>
          <a:xfrm>
            <a:off x="1573619" y="698643"/>
            <a:ext cx="10514107" cy="6034666"/>
          </a:xfrm>
        </p:spPr>
        <p:txBody>
          <a:bodyPr>
            <a:noAutofit/>
          </a:bodyPr>
          <a:lstStyle/>
          <a:p>
            <a:pPr>
              <a:lnSpc>
                <a:spcPct val="110000"/>
              </a:lnSpc>
            </a:pPr>
            <a:r>
              <a:rPr lang="en-GB" sz="2400" b="1" dirty="0">
                <a:solidFill>
                  <a:schemeClr val="accent5">
                    <a:lumMod val="50000"/>
                  </a:schemeClr>
                </a:solidFill>
                <a:latin typeface="Calibri" panose="020F0502020204030204" pitchFamily="34" charset="0"/>
                <a:cs typeface="Calibri" panose="020F0502020204030204" pitchFamily="34" charset="0"/>
              </a:rPr>
              <a:t>Meeting 1 in Y1: </a:t>
            </a:r>
            <a:r>
              <a:rPr lang="en-GB" sz="2400" dirty="0">
                <a:solidFill>
                  <a:schemeClr val="accent5">
                    <a:lumMod val="50000"/>
                  </a:schemeClr>
                </a:solidFill>
                <a:latin typeface="Calibri" panose="020F0502020204030204" pitchFamily="34" charset="0"/>
                <a:cs typeface="Calibri" panose="020F0502020204030204" pitchFamily="34" charset="0"/>
              </a:rPr>
              <a:t>Please complete </a:t>
            </a:r>
            <a:r>
              <a:rPr lang="en-GB" sz="2400" b="1" dirty="0">
                <a:solidFill>
                  <a:schemeClr val="accent5">
                    <a:lumMod val="50000"/>
                  </a:schemeClr>
                </a:solidFill>
                <a:latin typeface="Calibri" panose="020F0502020204030204" pitchFamily="34" charset="0"/>
                <a:cs typeface="Calibri" panose="020F0502020204030204" pitchFamily="34" charset="0"/>
              </a:rPr>
              <a:t>Student Information form </a:t>
            </a:r>
            <a:r>
              <a:rPr lang="en-GB" sz="2400" dirty="0">
                <a:solidFill>
                  <a:schemeClr val="accent5">
                    <a:lumMod val="50000"/>
                  </a:schemeClr>
                </a:solidFill>
                <a:latin typeface="Calibri" panose="020F0502020204030204" pitchFamily="34" charset="0"/>
                <a:cs typeface="Calibri" panose="020F0502020204030204" pitchFamily="34" charset="0"/>
              </a:rPr>
              <a:t>during first 2 meetings &amp; update year 1 -Get to know your tutee. Keep notes in secure place.</a:t>
            </a:r>
          </a:p>
          <a:p>
            <a:r>
              <a:rPr lang="en-GB" sz="2400" b="1" dirty="0">
                <a:solidFill>
                  <a:schemeClr val="accent5">
                    <a:lumMod val="50000"/>
                  </a:schemeClr>
                </a:solidFill>
                <a:latin typeface="Calibri" panose="020F0502020204030204" pitchFamily="34" charset="0"/>
                <a:cs typeface="Calibri" panose="020F0502020204030204" pitchFamily="34" charset="0"/>
              </a:rPr>
              <a:t>Academic support:</a:t>
            </a:r>
            <a:r>
              <a:rPr lang="en-GB" sz="2400" dirty="0">
                <a:solidFill>
                  <a:schemeClr val="accent5">
                    <a:lumMod val="50000"/>
                  </a:schemeClr>
                </a:solidFill>
                <a:latin typeface="Calibri" panose="020F0502020204030204" pitchFamily="34" charset="0"/>
                <a:cs typeface="Calibri" panose="020F0502020204030204" pitchFamily="34" charset="0"/>
              </a:rPr>
              <a:t> learning and study strategies, clinical placement issues and challenges, exam preparation &amp; revision, review exam results, ambitions? </a:t>
            </a:r>
            <a:r>
              <a:rPr lang="en-GB" sz="2400" b="1" dirty="0">
                <a:solidFill>
                  <a:schemeClr val="accent5">
                    <a:lumMod val="50000"/>
                  </a:schemeClr>
                </a:solidFill>
                <a:latin typeface="Calibri" panose="020F0502020204030204" pitchFamily="34" charset="0"/>
                <a:cs typeface="Calibri" panose="020F0502020204030204" pitchFamily="34" charset="0"/>
              </a:rPr>
              <a:t>Year specific learning</a:t>
            </a:r>
            <a:r>
              <a:rPr lang="en-GB" sz="2400" dirty="0">
                <a:solidFill>
                  <a:schemeClr val="accent5">
                    <a:lumMod val="50000"/>
                  </a:schemeClr>
                </a:solidFill>
                <a:latin typeface="Calibri" panose="020F0502020204030204" pitchFamily="34" charset="0"/>
                <a:cs typeface="Calibri" panose="020F0502020204030204" pitchFamily="34" charset="0"/>
              </a:rPr>
              <a:t> – lecture attendance, PBL/CBL, practical sessions, project work, clinical placements, assessments, SSCs,  any difficulties? Any support required? Refer to Learning Support Team /Disability Adviser. Career development.</a:t>
            </a:r>
          </a:p>
          <a:p>
            <a:r>
              <a:rPr lang="en-GB" sz="2400" b="1" dirty="0">
                <a:solidFill>
                  <a:schemeClr val="accent5">
                    <a:lumMod val="50000"/>
                  </a:schemeClr>
                </a:solidFill>
                <a:latin typeface="Calibri" panose="020F0502020204030204" pitchFamily="34" charset="0"/>
                <a:cs typeface="Calibri" panose="020F0502020204030204" pitchFamily="34" charset="0"/>
              </a:rPr>
              <a:t>Pastoral issues </a:t>
            </a:r>
            <a:r>
              <a:rPr lang="mr-IN" sz="2400" dirty="0">
                <a:solidFill>
                  <a:schemeClr val="accent5">
                    <a:lumMod val="50000"/>
                  </a:schemeClr>
                </a:solidFill>
                <a:latin typeface="Calibri" panose="020F0502020204030204" pitchFamily="34" charset="0"/>
              </a:rPr>
              <a:t>–</a:t>
            </a:r>
            <a:r>
              <a:rPr lang="en-GB" sz="2400" dirty="0">
                <a:solidFill>
                  <a:schemeClr val="accent5">
                    <a:lumMod val="50000"/>
                  </a:schemeClr>
                </a:solidFill>
                <a:latin typeface="Calibri" panose="020F0502020204030204" pitchFamily="34" charset="0"/>
                <a:cs typeface="Calibri" panose="020F0502020204030204" pitchFamily="34" charset="0"/>
              </a:rPr>
              <a:t> health (mental and physical), personal &amp; family issues,</a:t>
            </a:r>
          </a:p>
          <a:p>
            <a:pPr marL="0" indent="0">
              <a:buNone/>
            </a:pPr>
            <a:r>
              <a:rPr lang="en-GB" sz="2400" dirty="0">
                <a:solidFill>
                  <a:schemeClr val="accent5">
                    <a:lumMod val="50000"/>
                  </a:schemeClr>
                </a:solidFill>
                <a:latin typeface="Calibri" panose="020F0502020204030204" pitchFamily="34" charset="0"/>
                <a:cs typeface="Calibri" panose="020F0502020204030204" pitchFamily="34" charset="0"/>
              </a:rPr>
              <a:t>finance, accommodation, social activities &amp; interests, friends, worries, coping with course?</a:t>
            </a:r>
          </a:p>
          <a:p>
            <a:r>
              <a:rPr lang="en-GB" sz="2400" b="1" dirty="0">
                <a:solidFill>
                  <a:schemeClr val="accent5">
                    <a:lumMod val="50000"/>
                  </a:schemeClr>
                </a:solidFill>
                <a:latin typeface="Calibri" panose="020F0502020204030204" pitchFamily="34" charset="0"/>
                <a:cs typeface="Calibri" panose="020F0502020204030204" pitchFamily="34" charset="0"/>
              </a:rPr>
              <a:t>University life </a:t>
            </a:r>
            <a:r>
              <a:rPr lang="mr-IN" sz="2400" dirty="0">
                <a:solidFill>
                  <a:schemeClr val="accent5">
                    <a:lumMod val="50000"/>
                  </a:schemeClr>
                </a:solidFill>
                <a:latin typeface="Calibri" panose="020F0502020204030204" pitchFamily="34" charset="0"/>
              </a:rPr>
              <a:t>–</a:t>
            </a:r>
            <a:r>
              <a:rPr lang="en-GB" sz="2400" dirty="0">
                <a:solidFill>
                  <a:schemeClr val="accent5">
                    <a:lumMod val="50000"/>
                  </a:schemeClr>
                </a:solidFill>
                <a:latin typeface="Calibri" panose="020F0502020204030204" pitchFamily="34" charset="0"/>
                <a:cs typeface="Calibri" panose="020F0502020204030204" pitchFamily="34" charset="0"/>
              </a:rPr>
              <a:t> Recreational activities, societies, social activities?</a:t>
            </a:r>
          </a:p>
          <a:p>
            <a:r>
              <a:rPr lang="en-GB" sz="2400" dirty="0">
                <a:solidFill>
                  <a:schemeClr val="accent5">
                    <a:lumMod val="50000"/>
                  </a:schemeClr>
                </a:solidFill>
                <a:latin typeface="Calibri" panose="020F0502020204030204" pitchFamily="34" charset="0"/>
                <a:cs typeface="Calibri" panose="020F0502020204030204" pitchFamily="34" charset="0"/>
              </a:rPr>
              <a:t>If you have </a:t>
            </a:r>
            <a:r>
              <a:rPr lang="en-GB" sz="2400" b="1" dirty="0">
                <a:solidFill>
                  <a:schemeClr val="accent5">
                    <a:lumMod val="50000"/>
                  </a:schemeClr>
                </a:solidFill>
                <a:latin typeface="Calibri" panose="020F0502020204030204" pitchFamily="34" charset="0"/>
                <a:cs typeface="Calibri" panose="020F0502020204030204" pitchFamily="34" charset="0"/>
              </a:rPr>
              <a:t>any concerns</a:t>
            </a:r>
            <a:r>
              <a:rPr lang="en-GB" sz="2400" dirty="0">
                <a:solidFill>
                  <a:schemeClr val="accent5">
                    <a:lumMod val="50000"/>
                  </a:schemeClr>
                </a:solidFill>
                <a:latin typeface="Calibri" panose="020F0502020204030204" pitchFamily="34" charset="0"/>
                <a:cs typeface="Calibri" panose="020F0502020204030204" pitchFamily="34" charset="0"/>
              </a:rPr>
              <a:t> about a student or wish to seek advice, please contact the MBBS PT Lead to discuss.  You do not have to name the student. You are part of a pastoral team and not the student’s single point of contact. </a:t>
            </a:r>
          </a:p>
        </p:txBody>
      </p:sp>
    </p:spTree>
    <p:extLst>
      <p:ext uri="{BB962C8B-B14F-4D97-AF65-F5344CB8AC3E}">
        <p14:creationId xmlns:p14="http://schemas.microsoft.com/office/powerpoint/2010/main" val="105708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f0b615f-4be0-4692-9668-b9010dad92b0" xsi:nil="true"/>
    <lcf76f155ced4ddcb4097134ff3c332f xmlns="156b5777-042d-4d5c-b52b-04ce62f8c394">
      <Terms xmlns="http://schemas.microsoft.com/office/infopath/2007/PartnerControls"/>
    </lcf76f155ced4ddcb4097134ff3c332f>
    <SharedWithUsers xmlns="1f0b615f-4be0-4692-9668-b9010dad92b0">
      <UserInfo>
        <DisplayName>Suman Rice</DisplayName>
        <AccountId>26</AccountId>
        <AccountType/>
      </UserInfo>
      <UserInfo>
        <DisplayName>Jane Cronin-Davis</DisplayName>
        <AccountId>216</AccountId>
        <AccountType/>
      </UserInfo>
      <UserInfo>
        <DisplayName>Kim Citron</DisplayName>
        <AccountId>233</AccountId>
        <AccountType/>
      </UserInfo>
      <UserInfo>
        <DisplayName>Anna Pacholczyk</DisplayName>
        <AccountId>118</AccountId>
        <AccountType/>
      </UserInfo>
      <UserInfo>
        <DisplayName>Shadia Kurichiyil</DisplayName>
        <AccountId>234</AccountId>
        <AccountType/>
      </UserInfo>
      <UserInfo>
        <DisplayName>Naomi Melamed</DisplayName>
        <AccountId>235</AccountId>
        <AccountType/>
      </UserInfo>
      <UserInfo>
        <DisplayName>MBBS Personal Tutor Admin</DisplayName>
        <AccountId>215</AccountId>
        <AccountType/>
      </UserInfo>
    </SharedWithUsers>
    <MediaLengthInSeconds xmlns="156b5777-042d-4d5c-b52b-04ce62f8c39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5868EE61FF0C44B1003C31CE4F2124" ma:contentTypeVersion="17" ma:contentTypeDescription="Create a new document." ma:contentTypeScope="" ma:versionID="02e44032923ce645b1d7e52cab6f07ac">
  <xsd:schema xmlns:xsd="http://www.w3.org/2001/XMLSchema" xmlns:xs="http://www.w3.org/2001/XMLSchema" xmlns:p="http://schemas.microsoft.com/office/2006/metadata/properties" xmlns:ns2="156b5777-042d-4d5c-b52b-04ce62f8c394" xmlns:ns3="1f0b615f-4be0-4692-9668-b9010dad92b0" targetNamespace="http://schemas.microsoft.com/office/2006/metadata/properties" ma:root="true" ma:fieldsID="5a59d62ef3e0d1c35c0516c69951feb6" ns2:_="" ns3:_="">
    <xsd:import namespace="156b5777-042d-4d5c-b52b-04ce62f8c394"/>
    <xsd:import namespace="1f0b615f-4be0-4692-9668-b9010dad92b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3:SharedWithUsers" minOccurs="0"/>
                <xsd:element ref="ns3:SharedWithDetails" minOccurs="0"/>
                <xsd:element ref="ns2:MediaServiceObjectDetectorVersion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6b5777-042d-4d5c-b52b-04ce62f8c3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d35eded-c962-4fdb-b4f4-640f18809641"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0b615f-4be0-4692-9668-b9010dad92b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e3a540dd-aa15-4d72-bc6a-fce2562274fa}" ma:internalName="TaxCatchAll" ma:showField="CatchAllData" ma:web="1f0b615f-4be0-4692-9668-b9010dad92b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A59D91-A81E-4B46-BD44-C3566FDA7572}">
  <ds:schemaRefs>
    <ds:schemaRef ds:uri="a76c3124-bdb8-4c95-a318-875c443f1e87"/>
    <ds:schemaRef ds:uri="http://purl.org/dc/terms/"/>
    <ds:schemaRef ds:uri="http://schemas.openxmlformats.org/package/2006/metadata/core-properties"/>
    <ds:schemaRef ds:uri="http://purl.org/dc/dcmitype/"/>
    <ds:schemaRef ds:uri="http://schemas.microsoft.com/office/infopath/2007/PartnerControls"/>
    <ds:schemaRef ds:uri="6d9aa685-1aef-442b-9a02-37fbcce19f78"/>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710CDD74-D677-49C5-8D43-1C49F7B4EDA1}">
  <ds:schemaRefs>
    <ds:schemaRef ds:uri="http://schemas.microsoft.com/sharepoint/v3/contenttype/forms"/>
  </ds:schemaRefs>
</ds:datastoreItem>
</file>

<file path=customXml/itemProps3.xml><?xml version="1.0" encoding="utf-8"?>
<ds:datastoreItem xmlns:ds="http://schemas.openxmlformats.org/officeDocument/2006/customXml" ds:itemID="{FE66BAB2-D441-4F28-81DE-33F1F5957D5E}"/>
</file>

<file path=docProps/app.xml><?xml version="1.0" encoding="utf-8"?>
<Properties xmlns="http://schemas.openxmlformats.org/officeDocument/2006/extended-properties" xmlns:vt="http://schemas.openxmlformats.org/officeDocument/2006/docPropsVTypes">
  <Template/>
  <TotalTime>5297</TotalTime>
  <Words>1967</Words>
  <Application>Microsoft Office PowerPoint</Application>
  <PresentationFormat>Widescreen</PresentationFormat>
  <Paragraphs>218</Paragraphs>
  <Slides>16</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Calibri</vt:lpstr>
      <vt:lpstr>Century Gothic</vt:lpstr>
      <vt:lpstr>Helvetica Neue</vt:lpstr>
      <vt:lpstr>ITC Franklin Gothic LT W01 Bk</vt:lpstr>
      <vt:lpstr>Times New Roman</vt:lpstr>
      <vt:lpstr>Wingdings</vt:lpstr>
      <vt:lpstr>Wingdings 3</vt:lpstr>
      <vt:lpstr>Wisp</vt:lpstr>
      <vt:lpstr>Personal Tutor introduction</vt:lpstr>
      <vt:lpstr> Courses and groups of students undertaking Medical degree at SGUL :</vt:lpstr>
      <vt:lpstr>MBBS course structure labelling at SGUL</vt:lpstr>
      <vt:lpstr>Intercalating students  </vt:lpstr>
      <vt:lpstr>Allocations of tutees</vt:lpstr>
      <vt:lpstr>Frequency of PT meetings</vt:lpstr>
      <vt:lpstr>Documenting meetings</vt:lpstr>
      <vt:lpstr>PowerPoint Presentation</vt:lpstr>
      <vt:lpstr>What should one-to-one meetings cover:</vt:lpstr>
      <vt:lpstr>PowerPoint Presentation</vt:lpstr>
      <vt:lpstr>PowerPoint Presentation</vt:lpstr>
      <vt:lpstr>Deadlines for PT meetings 2023-24</vt:lpstr>
      <vt:lpstr>Exams</vt:lpstr>
      <vt:lpstr>References   </vt:lpstr>
      <vt:lpstr>Welfare Team –updates &amp; meetings</vt:lpstr>
      <vt:lpstr>Any questions?</vt:lpstr>
    </vt:vector>
  </TitlesOfParts>
  <Company>St Georges,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Suman Rice</dc:creator>
  <cp:lastModifiedBy>Lee Rolls</cp:lastModifiedBy>
  <cp:revision>186</cp:revision>
  <cp:lastPrinted>2023-06-20T09:07:20Z</cp:lastPrinted>
  <dcterms:created xsi:type="dcterms:W3CDTF">2019-01-21T19:59:57Z</dcterms:created>
  <dcterms:modified xsi:type="dcterms:W3CDTF">2023-09-08T12:35:39Z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0x010100435868EE61FF0C44B1003C31CE4F2124</vt:lpwstr>
  </property>
  <property fmtid="{D5CDD505-2E9C-101B-9397-08002B2CF9AE}" pid="3" name="Order">
    <vt:r8>88600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activity">
    <vt:lpwstr>{"FileActivityType":"9","FileActivityTimeStamp":"2024-02-13T10:10:30.680Z","FileActivityUsersOnPage":[{"DisplayName":"Lee Rolls","Id":"lrolls@sgul.ac.uk"},{"DisplayName":"shafaat.bari","Id":"shafaat.bari_nhs.net#ext#@sgul365.onmicrosoft.com"},{"DisplayName":"MBBS Personal Tutor Admin","Id":"mbbs_personaltutoradmin@sgul365.onmicrosoft.com"}],"FileActivityNavigationId":null}</vt:lpwstr>
  </property>
  <property fmtid="{D5CDD505-2E9C-101B-9397-08002B2CF9AE}" pid="8" name="_ExtendedDescription">
    <vt:lpwstr/>
  </property>
  <property fmtid="{D5CDD505-2E9C-101B-9397-08002B2CF9AE}" pid="9" name="TriggerFlowInfo">
    <vt:lpwstr/>
  </property>
</Properties>
</file>